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6"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0571" autoAdjust="0"/>
  </p:normalViewPr>
  <p:slideViewPr>
    <p:cSldViewPr>
      <p:cViewPr>
        <p:scale>
          <a:sx n="50" d="100"/>
          <a:sy n="50" d="100"/>
        </p:scale>
        <p:origin x="94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032AA3-5FAA-4FA1-A88A-2D1398D78572}" type="datetimeFigureOut">
              <a:rPr lang="vi-VN" smtClean="0"/>
              <a:t>02/02/2024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CBD95-0823-4293-8E00-3B3C4418DB27}" type="slidenum">
              <a:rPr lang="vi-VN" smtClean="0"/>
              <a:t>‹#›</a:t>
            </a:fld>
            <a:endParaRPr lang="vi-VN"/>
          </a:p>
        </p:txBody>
      </p:sp>
    </p:spTree>
    <p:extLst>
      <p:ext uri="{BB962C8B-B14F-4D97-AF65-F5344CB8AC3E}">
        <p14:creationId xmlns:p14="http://schemas.microsoft.com/office/powerpoint/2010/main" val="255808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2CCBD95-0823-4293-8E00-3B3C4418DB27}" type="slidenum">
              <a:rPr lang="vi-VN" smtClean="0"/>
              <a:t>2</a:t>
            </a:fld>
            <a:endParaRPr lang="vi-VN"/>
          </a:p>
        </p:txBody>
      </p:sp>
    </p:spTree>
    <p:extLst>
      <p:ext uri="{BB962C8B-B14F-4D97-AF65-F5344CB8AC3E}">
        <p14:creationId xmlns:p14="http://schemas.microsoft.com/office/powerpoint/2010/main" val="731520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Algorithm= burte: sd tìm kiếm brute-force để tìm kiếm hàng xóm gần nhất (thuật toán tìm kiếm vét cạn)</a:t>
            </a:r>
          </a:p>
          <a:p>
            <a:r>
              <a:rPr lang="vi-VN" dirty="0"/>
              <a:t>- metric=consine: số liệu khoảng cách consine  được sử dụng để tính toán k/c các điểm</a:t>
            </a:r>
          </a:p>
          <a:p>
            <a:r>
              <a:rPr lang="vi-VN" dirty="0"/>
              <a:t>- n_neighnors =5 : mô hình sẽ xem xét 5 hàng xóm gần nhất</a:t>
            </a:r>
          </a:p>
          <a:p>
            <a:r>
              <a:rPr lang="vi-VN" dirty="0"/>
              <a:t>- radius =1: khoảng cách tối đa để tìm k/c là 1 -&gt; đây là tham số tùy chọn và có thể bỏ qua nếu k cần thiết</a:t>
            </a:r>
          </a:p>
        </p:txBody>
      </p:sp>
      <p:sp>
        <p:nvSpPr>
          <p:cNvPr id="4" name="Slide Number Placeholder 3"/>
          <p:cNvSpPr>
            <a:spLocks noGrp="1"/>
          </p:cNvSpPr>
          <p:nvPr>
            <p:ph type="sldNum" sz="quarter" idx="5"/>
          </p:nvPr>
        </p:nvSpPr>
        <p:spPr/>
        <p:txBody>
          <a:bodyPr/>
          <a:lstStyle/>
          <a:p>
            <a:fld id="{92CCBD95-0823-4293-8E00-3B3C4418DB27}" type="slidenum">
              <a:rPr lang="vi-VN" smtClean="0"/>
              <a:t>12</a:t>
            </a:fld>
            <a:endParaRPr lang="vi-VN"/>
          </a:p>
        </p:txBody>
      </p:sp>
    </p:spTree>
    <p:extLst>
      <p:ext uri="{BB962C8B-B14F-4D97-AF65-F5344CB8AC3E}">
        <p14:creationId xmlns:p14="http://schemas.microsoft.com/office/powerpoint/2010/main" val="3003877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Truncated SVD là 1 pp giảm chiều dữ liệu sd SVD</a:t>
            </a:r>
          </a:p>
          <a:p>
            <a:r>
              <a:rPr lang="vi-VN" dirty="0"/>
              <a:t>- n_components: thành phần chính được giữ lại sau khi giảm chiều dữ liệu</a:t>
            </a:r>
          </a:p>
          <a:p>
            <a:r>
              <a:rPr lang="vi-VN" dirty="0"/>
              <a:t>- n_inter: chỉ định số lần trong quá trình tối ưu hóa</a:t>
            </a:r>
          </a:p>
          <a:p>
            <a:r>
              <a:rPr lang="vi-VN" dirty="0"/>
              <a:t>- random_state: tham số để đảm bảo kết quả có thể để tái tạo nếu cung cấp một giá trị cụ thể</a:t>
            </a:r>
          </a:p>
          <a:p>
            <a:endParaRPr lang="vi-VN" dirty="0"/>
          </a:p>
          <a:p>
            <a:endParaRPr lang="vi-VN" dirty="0"/>
          </a:p>
        </p:txBody>
      </p:sp>
      <p:sp>
        <p:nvSpPr>
          <p:cNvPr id="4" name="Slide Number Placeholder 3"/>
          <p:cNvSpPr>
            <a:spLocks noGrp="1"/>
          </p:cNvSpPr>
          <p:nvPr>
            <p:ph type="sldNum" sz="quarter" idx="5"/>
          </p:nvPr>
        </p:nvSpPr>
        <p:spPr/>
        <p:txBody>
          <a:bodyPr/>
          <a:lstStyle/>
          <a:p>
            <a:fld id="{92CCBD95-0823-4293-8E00-3B3C4418DB27}" type="slidenum">
              <a:rPr lang="vi-VN" smtClean="0"/>
              <a:t>13</a:t>
            </a:fld>
            <a:endParaRPr lang="vi-VN"/>
          </a:p>
        </p:txBody>
      </p:sp>
    </p:spTree>
    <p:extLst>
      <p:ext uri="{BB962C8B-B14F-4D97-AF65-F5344CB8AC3E}">
        <p14:creationId xmlns:p14="http://schemas.microsoft.com/office/powerpoint/2010/main" val="222651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D1216"/>
                </a:solidFill>
                <a:effectLst/>
                <a:latin typeface="Noto Sans Vietnamese"/>
              </a:rPr>
              <a:t>Kết quả trả về 10 bộ phim tương tự với bộ phim "Home Alone" dựa theo độ đo đánh giá cosine:</a:t>
            </a:r>
            <a:br>
              <a:rPr lang="vi-VN" dirty="0"/>
            </a:br>
            <a:r>
              <a:rPr lang="vi-VN" b="0" i="0" dirty="0">
                <a:solidFill>
                  <a:srgbClr val="0D1216"/>
                </a:solidFill>
                <a:effectLst/>
                <a:latin typeface="Noto Sans Vietnamese"/>
              </a:rPr>
              <a:t>Với bộ phim "Star Wars" đạt giá trị tương tự cao nhất là 0.99.</a:t>
            </a:r>
            <a:br>
              <a:rPr lang="vi-VN" dirty="0"/>
            </a:br>
            <a:r>
              <a:rPr lang="vi-VN" b="0" i="0" dirty="0">
                <a:solidFill>
                  <a:srgbClr val="0D1216"/>
                </a:solidFill>
                <a:effectLst/>
                <a:latin typeface="Noto Sans Vietnamese"/>
              </a:rPr>
              <a:t>Thấp nhất là bộ phim "Jurassic Park" với kết quả là 0.80l</a:t>
            </a:r>
            <a:br>
              <a:rPr lang="vi-VN" dirty="0"/>
            </a:br>
            <a:r>
              <a:rPr lang="vi-VN" b="0" i="0" dirty="0">
                <a:solidFill>
                  <a:srgbClr val="0D1216"/>
                </a:solidFill>
                <a:effectLst/>
                <a:latin typeface="Noto Sans Vietnamese"/>
              </a:rPr>
              <a:t>Các điểm tương đồng cao cho thấy hệ thống tin rằng có mối tương quan mạnh mẽ giữa bộ phim được chọn và các bộ phim được đề xuất, cho thấy rằng người xem thích phim "Home Alone" có khả năng sẽ thích các bộ phim được đề xuất.</a:t>
            </a:r>
            <a:endParaRPr lang="vi-VN" dirty="0"/>
          </a:p>
        </p:txBody>
      </p:sp>
      <p:sp>
        <p:nvSpPr>
          <p:cNvPr id="4" name="Slide Number Placeholder 3"/>
          <p:cNvSpPr>
            <a:spLocks noGrp="1"/>
          </p:cNvSpPr>
          <p:nvPr>
            <p:ph type="sldNum" sz="quarter" idx="5"/>
          </p:nvPr>
        </p:nvSpPr>
        <p:spPr/>
        <p:txBody>
          <a:bodyPr/>
          <a:lstStyle/>
          <a:p>
            <a:fld id="{92CCBD95-0823-4293-8E00-3B3C4418DB27}" type="slidenum">
              <a:rPr lang="vi-VN" smtClean="0"/>
              <a:t>15</a:t>
            </a:fld>
            <a:endParaRPr lang="vi-VN"/>
          </a:p>
        </p:txBody>
      </p:sp>
    </p:spTree>
    <p:extLst>
      <p:ext uri="{BB962C8B-B14F-4D97-AF65-F5344CB8AC3E}">
        <p14:creationId xmlns:p14="http://schemas.microsoft.com/office/powerpoint/2010/main" val="1325802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2CCBD95-0823-4293-8E00-3B3C4418DB27}" type="slidenum">
              <a:rPr lang="vi-VN" smtClean="0"/>
              <a:t>18</a:t>
            </a:fld>
            <a:endParaRPr lang="vi-VN"/>
          </a:p>
        </p:txBody>
      </p:sp>
    </p:spTree>
    <p:extLst>
      <p:ext uri="{BB962C8B-B14F-4D97-AF65-F5344CB8AC3E}">
        <p14:creationId xmlns:p14="http://schemas.microsoft.com/office/powerpoint/2010/main" val="3549492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vi-VN" b="0" i="0" dirty="0">
                <a:solidFill>
                  <a:srgbClr val="D1D5DB"/>
                </a:solidFill>
                <a:effectLst/>
                <a:latin typeface="Söhne"/>
              </a:rPr>
            </a:br>
            <a:r>
              <a:rPr lang="vi-VN" b="0" i="0" dirty="0">
                <a:solidFill>
                  <a:srgbClr val="D1D5DB"/>
                </a:solidFill>
                <a:effectLst/>
                <a:latin typeface="Söhne"/>
              </a:rPr>
              <a:t>Ngày nay, sự đa dạng và phong phú của nguồn phim ảnh cùng với sự bùng nổ của nền công nghiệp giải trí đã làm tăng lên nhu cầu giải trí của con người. Việc lựa chọn một bộ phim phù hợp với sở thích cá nhân trở thành một thách thức không nhỏ, </a:t>
            </a:r>
            <a:r>
              <a:rPr lang="vi-VN" b="0" i="0" dirty="0">
                <a:solidFill>
                  <a:srgbClr val="0D1216"/>
                </a:solidFill>
                <a:effectLst/>
                <a:latin typeface="Noto Sans Vietnamese"/>
              </a:rPr>
              <a:t>đặc biệt là với số lượng phim ảnh khổng lồ hiện nay. </a:t>
            </a:r>
          </a:p>
          <a:p>
            <a:pPr algn="l"/>
            <a:endParaRPr lang="vi-VN" b="0" i="0" dirty="0">
              <a:solidFill>
                <a:srgbClr val="0D1216"/>
              </a:solidFill>
              <a:effectLst/>
              <a:latin typeface="Noto Sans Vietnamese"/>
            </a:endParaRPr>
          </a:p>
          <a:p>
            <a:pPr algn="l"/>
            <a:r>
              <a:rPr lang="vi-VN" b="0" i="0" dirty="0">
                <a:solidFill>
                  <a:srgbClr val="D1D5DB"/>
                </a:solidFill>
                <a:effectLst/>
                <a:latin typeface="Söhne"/>
              </a:rPr>
              <a:t>Đồng thời, sự tiến bộ trong lĩnh vực học máy đã mở ra những triển vọng mới cho ngành công nghiệp phim ảnh. Khả năng của học máy trong việc học từ dữ liệu và đưa ra những dự đoán chính xác đã trở thành một công cụ mạnh mẽ, giúp giải quyết vấn đề của việc tìm kiếm phim phù hợp. Hệ thống đề xuất, với khả năng tự động dự đoán và gợi ý các tác phẩm dựa trên sở thích và lịch sử xem phim cá nhân, trở thành một giải pháp hiệu quả để làm giảm bớt gánh nặng cho người xem khi đối mặt với biển số lượng phim ngày càng tăng.</a:t>
            </a:r>
          </a:p>
          <a:p>
            <a:pPr algn="l"/>
            <a:endParaRPr lang="vi-VN" b="0" i="0" dirty="0">
              <a:solidFill>
                <a:srgbClr val="D1D5DB"/>
              </a:solidFill>
              <a:effectLst/>
              <a:latin typeface="Söhne"/>
            </a:endParaRPr>
          </a:p>
          <a:p>
            <a:pPr algn="l"/>
            <a:r>
              <a:rPr lang="vi-VN" b="0" i="0" dirty="0">
                <a:solidFill>
                  <a:srgbClr val="D1D5DB"/>
                </a:solidFill>
                <a:effectLst/>
                <a:latin typeface="Söhne"/>
              </a:rPr>
              <a:t>Em cùng thầy hướng dẫn đã quyết định chọn đề tài này cho đồ án tốt nghiệp của mình. Hy vọng rằng, thông qua việc nghiên cứu và phát triển hệ thống đề xuất, chúng tôi sẽ đóng góp vào sự thuận tiện và thú vị trong trải nghiệm giải trí của khán giả, đồng thời tận dụng triển vọng của công nghệ học máy để làm cho quá trình tìm kiếm và khám phá phim ảnh trở nên đơn giản và hiệu quả hơn.</a:t>
            </a:r>
          </a:p>
          <a:p>
            <a:endParaRPr lang="vi-VN" dirty="0"/>
          </a:p>
        </p:txBody>
      </p:sp>
      <p:sp>
        <p:nvSpPr>
          <p:cNvPr id="4" name="Slide Number Placeholder 3"/>
          <p:cNvSpPr>
            <a:spLocks noGrp="1"/>
          </p:cNvSpPr>
          <p:nvPr>
            <p:ph type="sldNum" sz="quarter" idx="5"/>
          </p:nvPr>
        </p:nvSpPr>
        <p:spPr/>
        <p:txBody>
          <a:bodyPr/>
          <a:lstStyle/>
          <a:p>
            <a:fld id="{92CCBD95-0823-4293-8E00-3B3C4418DB27}" type="slidenum">
              <a:rPr lang="vi-VN" smtClean="0"/>
              <a:t>3</a:t>
            </a:fld>
            <a:endParaRPr lang="vi-VN"/>
          </a:p>
        </p:txBody>
      </p:sp>
    </p:spTree>
    <p:extLst>
      <p:ext uri="{BB962C8B-B14F-4D97-AF65-F5344CB8AC3E}">
        <p14:creationId xmlns:p14="http://schemas.microsoft.com/office/powerpoint/2010/main" val="2485882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D1216"/>
                </a:solidFill>
                <a:effectLst/>
                <a:latin typeface="Noto Sans Vietnamese"/>
              </a:rPr>
              <a:t>- Lọc theo nội dung: Nó sẽ gợi ý các item dựa trên hồ sơ (profiles) của người dùng hoặc dựa vào nội dung, thuộc tính (attributes) của những item tương tự như item mà người dùng đã chọn trong quá khứ.</a:t>
            </a:r>
            <a:br>
              <a:rPr lang="vi-VN" dirty="0"/>
            </a:br>
            <a:r>
              <a:rPr lang="vi-VN" b="0" i="0" dirty="0">
                <a:solidFill>
                  <a:srgbClr val="0D1216"/>
                </a:solidFill>
                <a:effectLst/>
                <a:latin typeface="Noto Sans Vietnamese"/>
              </a:rPr>
              <a:t>-&gt; Ví dụ: khi người dùng xem phim ma hệ thống sẽ đề xuất phim Kinh dị, cùng thuộc thể loại giả tưởng với bộ phim người dùng thích. Chính vì vậy, hệ thống chỉ cần biết người dùng xem phim nào chứ không cần dữ liệu về ratings, giúp nó hoạt động ngay cả khi người dùng không có thói quen đánh giá phim. Và tất nhiên nó chỉ đề xuất các bộ phim có tính chất tương tự mà không đề xuất đa dạng phim hay các bộ phim được cộng đồng xem phim đánh giá cao.</a:t>
            </a:r>
            <a:br>
              <a:rPr lang="vi-VN" dirty="0"/>
            </a:br>
            <a:br>
              <a:rPr lang="vi-VN" dirty="0"/>
            </a:br>
            <a:r>
              <a:rPr lang="vi-VN" b="0" i="0" dirty="0">
                <a:solidFill>
                  <a:srgbClr val="0D1216"/>
                </a:solidFill>
                <a:effectLst/>
                <a:latin typeface="Noto Sans Vietnamese"/>
              </a:rPr>
              <a:t>- Lọc cộng tác: để dự đoán và đề xuất sản phẩm hoặc dịch vụ cho một người dùng dựa trên thông tin từ nhóm người, sản phẩm dùng tương tự. Phương pháp này dựa trên giả định rằng nếu một người dùng A có sở thích hoặc đánh giá tương tự với người dùng B ở một số mục, thì họ cũng có khả năng có sở thích hoặc đánh giá tương tự cho các mục khác.</a:t>
            </a:r>
            <a:endParaRPr lang="vi-VN" dirty="0"/>
          </a:p>
        </p:txBody>
      </p:sp>
      <p:sp>
        <p:nvSpPr>
          <p:cNvPr id="4" name="Slide Number Placeholder 3"/>
          <p:cNvSpPr>
            <a:spLocks noGrp="1"/>
          </p:cNvSpPr>
          <p:nvPr>
            <p:ph type="sldNum" sz="quarter" idx="5"/>
          </p:nvPr>
        </p:nvSpPr>
        <p:spPr/>
        <p:txBody>
          <a:bodyPr/>
          <a:lstStyle/>
          <a:p>
            <a:fld id="{92CCBD95-0823-4293-8E00-3B3C4418DB27}" type="slidenum">
              <a:rPr lang="vi-VN" smtClean="0"/>
              <a:t>4</a:t>
            </a:fld>
            <a:endParaRPr lang="vi-VN"/>
          </a:p>
        </p:txBody>
      </p:sp>
    </p:spTree>
    <p:extLst>
      <p:ext uri="{BB962C8B-B14F-4D97-AF65-F5344CB8AC3E}">
        <p14:creationId xmlns:p14="http://schemas.microsoft.com/office/powerpoint/2010/main" val="9468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 K-Nearest Neighbors (KNN) là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rPr>
              <a:t> toán </a:t>
            </a:r>
            <a:r>
              <a:rPr lang="en-US" sz="1800" dirty="0" err="1">
                <a:effectLst/>
                <a:latin typeface="Times New Roman" panose="02020603050405020304" pitchFamily="18" charset="0"/>
                <a:ea typeface="Times New Roman" panose="02020603050405020304" pitchFamily="18" charset="0"/>
              </a:rPr>
              <a:t>học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được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yếu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nhiệm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đoán</a:t>
            </a:r>
            <a:r>
              <a:rPr lang="en-US" sz="1800" dirty="0">
                <a:effectLst/>
                <a:latin typeface="Times New Roman" panose="02020603050405020304" pitchFamily="18" charset="0"/>
                <a:ea typeface="Times New Roman" panose="02020603050405020304" pitchFamily="18" charset="0"/>
              </a:rPr>
              <a:t>. </a:t>
            </a:r>
            <a:endParaRPr lang="vi-VN" dirty="0"/>
          </a:p>
          <a:p>
            <a:r>
              <a:rPr lang="vi-VN" dirty="0"/>
              <a:t>- Thuật toán KNN để chọn hàng xóm. Cơ bản các bước của thuật toán là tính toán độ tương tự của người dùng hay item KNN lựa chọn hàng xóm gần nhất và dự đoán điểm tính toán</a:t>
            </a:r>
          </a:p>
          <a:p>
            <a:r>
              <a:rPr lang="vi-VN" dirty="0"/>
              <a:t>- Sau khi tính toán độ tương tự giữa những người dùng, sau đó thuật toán chọn ra số lượng người dùng cao nhất tương tự như hàng xóm của U, ký hiệu là u'. đặt một giá trị cố địnhK để lựa chọn hàng xóm, chỉ chọn K cao nhất sự giống nhau như hàng xóm bất kể giá trị của hàng xómsự tương đồng của người dùng.</a:t>
            </a:r>
          </a:p>
        </p:txBody>
      </p:sp>
      <p:sp>
        <p:nvSpPr>
          <p:cNvPr id="4" name="Slide Number Placeholder 3"/>
          <p:cNvSpPr>
            <a:spLocks noGrp="1"/>
          </p:cNvSpPr>
          <p:nvPr>
            <p:ph type="sldNum" sz="quarter" idx="5"/>
          </p:nvPr>
        </p:nvSpPr>
        <p:spPr/>
        <p:txBody>
          <a:bodyPr/>
          <a:lstStyle/>
          <a:p>
            <a:fld id="{92CCBD95-0823-4293-8E00-3B3C4418DB27}" type="slidenum">
              <a:rPr lang="vi-VN" smtClean="0"/>
              <a:t>5</a:t>
            </a:fld>
            <a:endParaRPr lang="vi-VN"/>
          </a:p>
        </p:txBody>
      </p:sp>
    </p:spTree>
    <p:extLst>
      <p:ext uri="{BB962C8B-B14F-4D97-AF65-F5344CB8AC3E}">
        <p14:creationId xmlns:p14="http://schemas.microsoft.com/office/powerpoint/2010/main" val="3162629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D1216"/>
                </a:solidFill>
                <a:effectLst/>
                <a:latin typeface="Noto Sans Vietnamese"/>
              </a:rPr>
              <a:t>- Phân rã giá trị số ít là một kỹ thuật phân tích ma trận thành tích của các ma trận có chiều thấp hơn, sau đó trích xuất các tính năng tiềm ẩn từ tầm quan trọng cao nhất đến thấp nhất. </a:t>
            </a:r>
          </a:p>
          <a:p>
            <a:r>
              <a:rPr lang="vi-VN" b="0" i="0" dirty="0">
                <a:solidFill>
                  <a:srgbClr val="0D1216"/>
                </a:solidFill>
                <a:effectLst/>
                <a:latin typeface="Noto Sans Vietnamese"/>
              </a:rPr>
              <a:t>- </a:t>
            </a:r>
            <a:r>
              <a:rPr lang="vi-VN" b="0" i="0" dirty="0">
                <a:effectLst/>
                <a:latin typeface="Lato" panose="020F0502020204030204" pitchFamily="34" charset="0"/>
              </a:rPr>
              <a:t>SVD Là Một Kỹ Thuật Phân Tích Nhân Tử Ma Trận Thường Được Sử Dụng Để Giảm Số Lượng Đặc Điểm Của Tập Dữ Liệu Bằng Cách Giảm Kích Thước Không Gian Từ N Xuống K Trong Đó K &lt; N. Trong Trường Hợp Tập Dữ Liệu Lớn, Khi Tính Gần Đúng Của Chúng Ta Thường Sẽ Không Chính Xác, Do Đến Sức Mạnh Xử Lý Cao Cần Thiết Trong Trường Hợp Có Chiều Cao Như Vậy.</a:t>
            </a:r>
          </a:p>
          <a:p>
            <a:pPr algn="l" rtl="0"/>
            <a:r>
              <a:rPr lang="vi-VN" b="0" i="0" dirty="0">
                <a:effectLst/>
                <a:latin typeface="Lato" panose="020F0502020204030204" pitchFamily="34" charset="0"/>
              </a:rPr>
              <a:t>- </a:t>
            </a:r>
            <a:r>
              <a:rPr lang="vi-VN" b="0" i="0" dirty="0">
                <a:solidFill>
                  <a:srgbClr val="5F6368"/>
                </a:solidFill>
                <a:effectLst/>
                <a:latin typeface="Google Sans"/>
              </a:rPr>
              <a:t>• SVD- một phương pháp từ đại số tuyến tính thường được sử dụng làm kỹ thuật giảm kích thước trong học máy</a:t>
            </a:r>
          </a:p>
          <a:p>
            <a:pPr algn="l" rtl="0"/>
            <a:r>
              <a:rPr lang="vi-VN" b="0" i="0" dirty="0">
                <a:solidFill>
                  <a:srgbClr val="5F6368"/>
                </a:solidFill>
                <a:effectLst/>
                <a:latin typeface="Google Sans"/>
              </a:rPr>
              <a:t>• SVD là một kỹ thuật nhân tử hóa ma trận, giúp giảm số lượng đặc điểm của tập dữ liệu bằng cách giảm kích thước không gian từ chiều N xuống chiều K (trong đó K&lt;N)</a:t>
            </a:r>
          </a:p>
          <a:p>
            <a:pPr algn="l" rtl="0"/>
            <a:r>
              <a:rPr lang="vi-VN" b="0" i="0" dirty="0">
                <a:solidFill>
                  <a:srgbClr val="5F6368"/>
                </a:solidFill>
                <a:effectLst/>
                <a:latin typeface="Google Sans"/>
              </a:rPr>
              <a:t>• Trong RS, SVD được sử dụng làm kỹ thuật lọc cộng tác</a:t>
            </a:r>
          </a:p>
          <a:p>
            <a:pPr algn="l" rtl="0"/>
            <a:r>
              <a:rPr lang="vi-VN" b="0" i="0" dirty="0">
                <a:solidFill>
                  <a:srgbClr val="5F6368"/>
                </a:solidFill>
                <a:effectLst/>
                <a:latin typeface="Google Sans"/>
              </a:rPr>
              <a:t>• Nó sử dụng cấu trúc ma trận trong đó mỗi hàng đại diện cho một người dùng và mỗi cột đại diện cho một mục</a:t>
            </a:r>
          </a:p>
          <a:p>
            <a:pPr algn="l" rtl="0"/>
            <a:r>
              <a:rPr lang="vi-VN" b="0" i="0" dirty="0">
                <a:solidFill>
                  <a:srgbClr val="5F6368"/>
                </a:solidFill>
                <a:effectLst/>
                <a:latin typeface="Google Sans"/>
              </a:rPr>
              <a:t>• Các phần tử của ma trận này là các xếp hạng do người dùng đưa ra cho các mục</a:t>
            </a:r>
          </a:p>
          <a:p>
            <a:endParaRPr lang="en-US" dirty="0"/>
          </a:p>
          <a:p>
            <a:r>
              <a:rPr lang="vi-VN" dirty="0"/>
              <a:t>SVD trích xuất các tính năng tiềm ẩn (không phải là các tính năng thực tế có trong tập dữ liệu mà là những gì thuật toán đã phát hiện một cách kỳ diệu dưới dạng các tính năng ẩn có giá trị) để tạo thành các ma trận phân tích U và V được chuyển đổi và đặt chúng theo thứ tự quan trọng của tính năng giảm dần. Sau đó, nó điền vào các xếp hạng trống lấy tích của U và V được chuyển đổi theo cách tiếp cận có trọng số dựa trên tầm quan trọng của tính năng. Các tham số tính năng tiềm ẩn này được học lặp đi lặp lại thông qua việc giảm thiểu hàm chi phí.</a:t>
            </a:r>
          </a:p>
        </p:txBody>
      </p:sp>
      <p:sp>
        <p:nvSpPr>
          <p:cNvPr id="4" name="Slide Number Placeholder 3"/>
          <p:cNvSpPr>
            <a:spLocks noGrp="1"/>
          </p:cNvSpPr>
          <p:nvPr>
            <p:ph type="sldNum" sz="quarter" idx="5"/>
          </p:nvPr>
        </p:nvSpPr>
        <p:spPr/>
        <p:txBody>
          <a:bodyPr/>
          <a:lstStyle/>
          <a:p>
            <a:fld id="{92CCBD95-0823-4293-8E00-3B3C4418DB27}" type="slidenum">
              <a:rPr lang="vi-VN" smtClean="0"/>
              <a:t>6</a:t>
            </a:fld>
            <a:endParaRPr lang="vi-VN"/>
          </a:p>
        </p:txBody>
      </p:sp>
    </p:spTree>
    <p:extLst>
      <p:ext uri="{BB962C8B-B14F-4D97-AF65-F5344CB8AC3E}">
        <p14:creationId xmlns:p14="http://schemas.microsoft.com/office/powerpoint/2010/main" val="3047159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D1216"/>
                </a:solidFill>
                <a:effectLst/>
                <a:latin typeface="Noto Sans Vietnamese"/>
              </a:rPr>
              <a:t>Độ tương tự Cosine similarity là một cách đo độ tương tự (measure of similarity) giữa hai vectơ khác không của một không gian tích vô hướng. Độ tương tự này được định nghĩa bằng giá trị cosine của góc giữa hai vectơ, và cũng là tích vô hướng của cùng các vectơ đơn vị để cả hai đều có chiều dài 1. Giá trị cosine của 0° là 1, và bé hơn 1 với bất kỳ góc nào trong khoảng các radian (0, </a:t>
            </a:r>
            <a:r>
              <a:rPr lang="el-GR" b="0" i="0" dirty="0">
                <a:solidFill>
                  <a:srgbClr val="0D1216"/>
                </a:solidFill>
                <a:effectLst/>
                <a:latin typeface="Noto Sans Vietnamese"/>
              </a:rPr>
              <a:t>π].</a:t>
            </a:r>
            <a:br>
              <a:rPr lang="el-GR" dirty="0"/>
            </a:br>
            <a:br>
              <a:rPr lang="el-GR" dirty="0"/>
            </a:br>
            <a:r>
              <a:rPr lang="vi-VN" b="0" i="0" dirty="0">
                <a:solidFill>
                  <a:srgbClr val="0D1216"/>
                </a:solidFill>
                <a:effectLst/>
                <a:latin typeface="Noto Sans Vietnamese"/>
              </a:rPr>
              <a:t>Từ đó, suy ra giá trị tương tự càng gần 1 thì độ tương tự giữa hai vec-to càng cao.</a:t>
            </a:r>
            <a:endParaRPr lang="vi-VN" dirty="0"/>
          </a:p>
        </p:txBody>
      </p:sp>
      <p:sp>
        <p:nvSpPr>
          <p:cNvPr id="4" name="Slide Number Placeholder 3"/>
          <p:cNvSpPr>
            <a:spLocks noGrp="1"/>
          </p:cNvSpPr>
          <p:nvPr>
            <p:ph type="sldNum" sz="quarter" idx="5"/>
          </p:nvPr>
        </p:nvSpPr>
        <p:spPr/>
        <p:txBody>
          <a:bodyPr/>
          <a:lstStyle/>
          <a:p>
            <a:fld id="{92CCBD95-0823-4293-8E00-3B3C4418DB27}" type="slidenum">
              <a:rPr lang="vi-VN" smtClean="0"/>
              <a:t>7</a:t>
            </a:fld>
            <a:endParaRPr lang="vi-VN"/>
          </a:p>
        </p:txBody>
      </p:sp>
    </p:spTree>
    <p:extLst>
      <p:ext uri="{BB962C8B-B14F-4D97-AF65-F5344CB8AC3E}">
        <p14:creationId xmlns:p14="http://schemas.microsoft.com/office/powerpoint/2010/main" val="941098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D1216"/>
                </a:solidFill>
                <a:effectLst/>
                <a:latin typeface="Noto Sans Vietnamese"/>
              </a:rPr>
              <a:t>Dữ liệu được thu thập thông qua trang web MovieLens (movielens.umn.edu) trong khoảng thời gian bảy tháng từ ngày 19 tháng 9 năm 1997 đến ngày 22 tháng 4 năm 1998. Dữ liệu này đã được lọc để loại bỏ các người dùng có ít hơn 20 xếp hạng hoặc thiếu thông tin cá nhân đầy đủ.</a:t>
            </a:r>
            <a:br>
              <a:rPr lang="vi-VN" dirty="0"/>
            </a:br>
            <a:r>
              <a:rPr lang="vi-VN" b="0" i="0" dirty="0">
                <a:solidFill>
                  <a:srgbClr val="0D1216"/>
                </a:solidFill>
                <a:effectLst/>
                <a:latin typeface="Noto Sans Vietnamese"/>
              </a:rPr>
              <a:t>Bộ dữ liệu lớn em sẽ sử dụng 2 file dữ liệu của bộ dữ liệu cho bài toán của mình là file u.data và u.item:</a:t>
            </a:r>
            <a:br>
              <a:rPr lang="vi-VN" dirty="0"/>
            </a:br>
            <a:r>
              <a:rPr lang="vi-VN" b="0" i="0" dirty="0">
                <a:solidFill>
                  <a:srgbClr val="0D1216"/>
                </a:solidFill>
                <a:effectLst/>
                <a:latin typeface="Noto Sans Vietnamese"/>
              </a:rPr>
              <a:t>user id (id người dùng)</a:t>
            </a:r>
            <a:br>
              <a:rPr lang="vi-VN" dirty="0"/>
            </a:br>
            <a:r>
              <a:rPr lang="vi-VN" b="0" i="0" dirty="0">
                <a:solidFill>
                  <a:srgbClr val="0D1216"/>
                </a:solidFill>
                <a:effectLst/>
                <a:latin typeface="Noto Sans Vietnamese"/>
              </a:rPr>
              <a:t>item id (id mục)</a:t>
            </a:r>
            <a:br>
              <a:rPr lang="vi-VN" dirty="0"/>
            </a:br>
            <a:r>
              <a:rPr lang="vi-VN" b="0" i="0" dirty="0">
                <a:solidFill>
                  <a:srgbClr val="0D1216"/>
                </a:solidFill>
                <a:effectLst/>
                <a:latin typeface="Noto Sans Vietnamese"/>
              </a:rPr>
              <a:t>đánh giá (đánh giá) </a:t>
            </a:r>
            <a:br>
              <a:rPr lang="vi-VN" dirty="0"/>
            </a:br>
            <a:r>
              <a:rPr lang="vi-VN" b="0" i="0" dirty="0">
                <a:solidFill>
                  <a:srgbClr val="0D1216"/>
                </a:solidFill>
                <a:effectLst/>
                <a:latin typeface="Noto Sans Vietnamese"/>
              </a:rPr>
              <a:t>timestamp (dấu thời gian). </a:t>
            </a:r>
            <a:br>
              <a:rPr lang="vi-VN" dirty="0"/>
            </a:br>
            <a:br>
              <a:rPr lang="vi-VN" dirty="0"/>
            </a:br>
            <a:r>
              <a:rPr lang="vi-VN" b="0" i="0" dirty="0">
                <a:solidFill>
                  <a:srgbClr val="0D1216"/>
                </a:solidFill>
                <a:effectLst/>
                <a:latin typeface="Noto Sans Vietnamese"/>
              </a:rPr>
              <a:t>movie id: id của phim</a:t>
            </a:r>
            <a:br>
              <a:rPr lang="vi-VN" dirty="0"/>
            </a:br>
            <a:r>
              <a:rPr lang="vi-VN" b="0" i="0" dirty="0">
                <a:solidFill>
                  <a:srgbClr val="0D1216"/>
                </a:solidFill>
                <a:effectLst/>
                <a:latin typeface="Noto Sans Vietnamese"/>
              </a:rPr>
              <a:t>movie title: tiêu đề phim</a:t>
            </a:r>
            <a:br>
              <a:rPr lang="vi-VN" dirty="0"/>
            </a:br>
            <a:r>
              <a:rPr lang="vi-VN" b="0" i="0" dirty="0">
                <a:solidFill>
                  <a:srgbClr val="0D1216"/>
                </a:solidFill>
                <a:effectLst/>
                <a:latin typeface="Noto Sans Vietnamese"/>
              </a:rPr>
              <a:t>release date: ngày phát hành phim</a:t>
            </a:r>
            <a:br>
              <a:rPr lang="vi-VN" dirty="0"/>
            </a:br>
            <a:r>
              <a:rPr lang="vi-VN" b="0" i="0" dirty="0">
                <a:solidFill>
                  <a:srgbClr val="0D1216"/>
                </a:solidFill>
                <a:effectLst/>
                <a:latin typeface="Noto Sans Vietnamese"/>
              </a:rPr>
              <a:t>video release date: ngày phát hành video</a:t>
            </a:r>
            <a:br>
              <a:rPr lang="vi-VN" dirty="0"/>
            </a:br>
            <a:r>
              <a:rPr lang="vi-VN" b="0" i="0" dirty="0">
                <a:solidFill>
                  <a:srgbClr val="0D1216"/>
                </a:solidFill>
                <a:effectLst/>
                <a:latin typeface="Noto Sans Vietnamese"/>
              </a:rPr>
              <a:t>URL IMDb: link phim trên trang web phim IMDb</a:t>
            </a:r>
            <a:br>
              <a:rPr lang="vi-VN" dirty="0"/>
            </a:br>
            <a:r>
              <a:rPr lang="vi-VN" b="0" i="0" dirty="0">
                <a:solidFill>
                  <a:srgbClr val="0D1216"/>
                </a:solidFill>
                <a:effectLst/>
                <a:latin typeface="Noto Sans Vietnamese"/>
              </a:rPr>
              <a:t>19 trường cuối cùng là thể loại, số 1 biểu thị phim thuộc thể loại đó, số 0 biểu thị nó không thuộc thể loại đó.</a:t>
            </a:r>
            <a:endParaRPr lang="vi-VN" dirty="0"/>
          </a:p>
        </p:txBody>
      </p:sp>
      <p:sp>
        <p:nvSpPr>
          <p:cNvPr id="4" name="Slide Number Placeholder 3"/>
          <p:cNvSpPr>
            <a:spLocks noGrp="1"/>
          </p:cNvSpPr>
          <p:nvPr>
            <p:ph type="sldNum" sz="quarter" idx="5"/>
          </p:nvPr>
        </p:nvSpPr>
        <p:spPr/>
        <p:txBody>
          <a:bodyPr/>
          <a:lstStyle/>
          <a:p>
            <a:fld id="{92CCBD95-0823-4293-8E00-3B3C4418DB27}" type="slidenum">
              <a:rPr lang="vi-VN" smtClean="0"/>
              <a:t>8</a:t>
            </a:fld>
            <a:endParaRPr lang="vi-VN"/>
          </a:p>
        </p:txBody>
      </p:sp>
    </p:spTree>
    <p:extLst>
      <p:ext uri="{BB962C8B-B14F-4D97-AF65-F5344CB8AC3E}">
        <p14:creationId xmlns:p14="http://schemas.microsoft.com/office/powerpoint/2010/main" val="4144635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liệu </a:t>
            </a:r>
            <a:r>
              <a:rPr lang="en-US" dirty="0" err="1"/>
              <a:t>gồm</a:t>
            </a:r>
            <a:r>
              <a:rPr lang="en-US" dirty="0"/>
              <a:t> 4 </a:t>
            </a:r>
            <a:r>
              <a:rPr lang="en-US" dirty="0" err="1"/>
              <a:t>bước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b1</a:t>
            </a:r>
            <a:r>
              <a:rPr lang="en-US" dirty="0"/>
              <a:t>: </a:t>
            </a:r>
            <a:r>
              <a:rPr lang="vi-VN" sz="1800" dirty="0">
                <a:effectLst/>
                <a:latin typeface="Times New Roman" panose="02020603050405020304" pitchFamily="18" charset="0"/>
                <a:ea typeface="Times New Roman" panose="02020603050405020304" pitchFamily="18" charset="0"/>
              </a:rPr>
              <a:t>Hai file dữ liệu được sử dụng cho bài toán là 2 file khác nhau được liên kết với nhau bằng thuộc tính movie id. </a:t>
            </a:r>
            <a:r>
              <a:rPr lang="en-US" sz="1800" dirty="0">
                <a:effectLst/>
                <a:latin typeface="Times New Roman" panose="02020603050405020304" pitchFamily="18" charset="0"/>
                <a:ea typeface="Times New Roman" panose="02020603050405020304" pitchFamily="18" charset="0"/>
              </a:rPr>
              <a:t>Nên sẽ hợp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2 file </a:t>
            </a:r>
            <a:r>
              <a:rPr lang="en-US" sz="1800" dirty="0" err="1">
                <a:effectLst/>
                <a:latin typeface="Times New Roman" panose="02020603050405020304" pitchFamily="18" charset="0"/>
                <a:ea typeface="Times New Roman" panose="02020603050405020304" pitchFamily="18" charset="0"/>
              </a:rPr>
              <a:t>lại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b2</a:t>
            </a: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Trong bộ dữ liệu sẽ có các đánh giá bị bỏ trống (người dùng không đánh giá phim này), ta sẽ tính số lượng đánh giá thiếu này và bổ sung các đánh giá = 0 vào các đánh giá bị bỏ trống đó</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Times New Roman" panose="02020603050405020304" pitchFamily="18" charset="0"/>
              </a:rPr>
              <a:t>- b3: Tạo một ma trận bảng đánh giá của người dùng cho các bộ phim, với các giá trị là điểm đánh giá. Chuyển đổi ma trận thành dạng ma trận thưa thớt để giảm lượng dữ liệu không cần thiết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Times New Roman" panose="02020603050405020304" pitchFamily="18" charset="0"/>
              </a:rPr>
              <a:t>- b4: Tạo một từ điển với tên phim là khóa và chỉ số của nó từ movies_list, tên phim được chuyển sang dữ liệu in thường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92CCBD95-0823-4293-8E00-3B3C4418DB27}" type="slidenum">
              <a:rPr lang="vi-VN" smtClean="0"/>
              <a:t>9</a:t>
            </a:fld>
            <a:endParaRPr lang="vi-VN"/>
          </a:p>
        </p:txBody>
      </p:sp>
    </p:spTree>
    <p:extLst>
      <p:ext uri="{BB962C8B-B14F-4D97-AF65-F5344CB8AC3E}">
        <p14:creationId xmlns:p14="http://schemas.microsoft.com/office/powerpoint/2010/main" val="2627797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file dữ liệu sẽ có nhiều cột không quan trọng, nên em sẽ sử dụng 3 cột dữ liệu chính là như sau</a:t>
            </a:r>
          </a:p>
        </p:txBody>
      </p:sp>
      <p:sp>
        <p:nvSpPr>
          <p:cNvPr id="4" name="Slide Number Placeholder 3"/>
          <p:cNvSpPr>
            <a:spLocks noGrp="1"/>
          </p:cNvSpPr>
          <p:nvPr>
            <p:ph type="sldNum" sz="quarter" idx="5"/>
          </p:nvPr>
        </p:nvSpPr>
        <p:spPr/>
        <p:txBody>
          <a:bodyPr/>
          <a:lstStyle/>
          <a:p>
            <a:fld id="{92CCBD95-0823-4293-8E00-3B3C4418DB27}" type="slidenum">
              <a:rPr lang="vi-VN" smtClean="0"/>
              <a:t>10</a:t>
            </a:fld>
            <a:endParaRPr lang="vi-VN"/>
          </a:p>
        </p:txBody>
      </p:sp>
    </p:spTree>
    <p:extLst>
      <p:ext uri="{BB962C8B-B14F-4D97-AF65-F5344CB8AC3E}">
        <p14:creationId xmlns:p14="http://schemas.microsoft.com/office/powerpoint/2010/main" val="1645653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86385" y="-282786"/>
            <a:ext cx="14391979" cy="575097"/>
            <a:chOff x="0" y="0"/>
            <a:chExt cx="5250233" cy="209797"/>
          </a:xfrm>
        </p:grpSpPr>
        <p:sp>
          <p:nvSpPr>
            <p:cNvPr id="3" name="Freeform 3"/>
            <p:cNvSpPr/>
            <p:nvPr/>
          </p:nvSpPr>
          <p:spPr>
            <a:xfrm>
              <a:off x="0" y="0"/>
              <a:ext cx="5250233" cy="209797"/>
            </a:xfrm>
            <a:custGeom>
              <a:avLst/>
              <a:gdLst/>
              <a:ahLst/>
              <a:cxnLst/>
              <a:rect l="l" t="t" r="r" b="b"/>
              <a:pathLst>
                <a:path w="5250233" h="209797">
                  <a:moveTo>
                    <a:pt x="0" y="0"/>
                  </a:moveTo>
                  <a:lnTo>
                    <a:pt x="5250233" y="0"/>
                  </a:lnTo>
                  <a:lnTo>
                    <a:pt x="5250233" y="209797"/>
                  </a:lnTo>
                  <a:lnTo>
                    <a:pt x="0" y="209797"/>
                  </a:lnTo>
                  <a:close/>
                </a:path>
              </a:pathLst>
            </a:custGeom>
            <a:solidFill>
              <a:srgbClr val="62DBDF"/>
            </a:solidFill>
          </p:spPr>
        </p:sp>
      </p:grpSp>
      <p:grpSp>
        <p:nvGrpSpPr>
          <p:cNvPr id="4" name="Group 4"/>
          <p:cNvGrpSpPr/>
          <p:nvPr/>
        </p:nvGrpSpPr>
        <p:grpSpPr>
          <a:xfrm>
            <a:off x="-290364" y="-282786"/>
            <a:ext cx="4476750" cy="615751"/>
            <a:chOff x="0" y="0"/>
            <a:chExt cx="1525306" cy="209797"/>
          </a:xfrm>
        </p:grpSpPr>
        <p:sp>
          <p:nvSpPr>
            <p:cNvPr id="5" name="Freeform 5"/>
            <p:cNvSpPr/>
            <p:nvPr/>
          </p:nvSpPr>
          <p:spPr>
            <a:xfrm>
              <a:off x="0" y="0"/>
              <a:ext cx="1525306" cy="209797"/>
            </a:xfrm>
            <a:custGeom>
              <a:avLst/>
              <a:gdLst/>
              <a:ahLst/>
              <a:cxnLst/>
              <a:rect l="l" t="t" r="r" b="b"/>
              <a:pathLst>
                <a:path w="1525306" h="209797">
                  <a:moveTo>
                    <a:pt x="0" y="0"/>
                  </a:moveTo>
                  <a:lnTo>
                    <a:pt x="1525306" y="0"/>
                  </a:lnTo>
                  <a:lnTo>
                    <a:pt x="1525306" y="209797"/>
                  </a:lnTo>
                  <a:lnTo>
                    <a:pt x="0" y="209797"/>
                  </a:lnTo>
                  <a:close/>
                </a:path>
              </a:pathLst>
            </a:custGeom>
            <a:solidFill>
              <a:srgbClr val="2083C4"/>
            </a:solidFill>
          </p:spPr>
        </p:sp>
      </p:grpSp>
      <p:grpSp>
        <p:nvGrpSpPr>
          <p:cNvPr id="6" name="Group 6"/>
          <p:cNvGrpSpPr/>
          <p:nvPr/>
        </p:nvGrpSpPr>
        <p:grpSpPr>
          <a:xfrm rot="-10800000">
            <a:off x="-290364" y="9994689"/>
            <a:ext cx="14391979" cy="575097"/>
            <a:chOff x="0" y="0"/>
            <a:chExt cx="5250233" cy="209797"/>
          </a:xfrm>
        </p:grpSpPr>
        <p:sp>
          <p:nvSpPr>
            <p:cNvPr id="7" name="Freeform 7"/>
            <p:cNvSpPr/>
            <p:nvPr/>
          </p:nvSpPr>
          <p:spPr>
            <a:xfrm>
              <a:off x="0" y="0"/>
              <a:ext cx="5250233" cy="209797"/>
            </a:xfrm>
            <a:custGeom>
              <a:avLst/>
              <a:gdLst/>
              <a:ahLst/>
              <a:cxnLst/>
              <a:rect l="l" t="t" r="r" b="b"/>
              <a:pathLst>
                <a:path w="5250233" h="209797">
                  <a:moveTo>
                    <a:pt x="0" y="0"/>
                  </a:moveTo>
                  <a:lnTo>
                    <a:pt x="5250233" y="0"/>
                  </a:lnTo>
                  <a:lnTo>
                    <a:pt x="5250233" y="209797"/>
                  </a:lnTo>
                  <a:lnTo>
                    <a:pt x="0" y="209797"/>
                  </a:lnTo>
                  <a:close/>
                </a:path>
              </a:pathLst>
            </a:custGeom>
            <a:solidFill>
              <a:srgbClr val="62DBDF"/>
            </a:solidFill>
          </p:spPr>
        </p:sp>
      </p:grpSp>
      <p:grpSp>
        <p:nvGrpSpPr>
          <p:cNvPr id="8" name="Group 8"/>
          <p:cNvGrpSpPr/>
          <p:nvPr/>
        </p:nvGrpSpPr>
        <p:grpSpPr>
          <a:xfrm rot="-10800000">
            <a:off x="14101615" y="9954035"/>
            <a:ext cx="4476750" cy="615751"/>
            <a:chOff x="0" y="0"/>
            <a:chExt cx="1525306" cy="209797"/>
          </a:xfrm>
        </p:grpSpPr>
        <p:sp>
          <p:nvSpPr>
            <p:cNvPr id="9" name="Freeform 9"/>
            <p:cNvSpPr/>
            <p:nvPr/>
          </p:nvSpPr>
          <p:spPr>
            <a:xfrm>
              <a:off x="0" y="0"/>
              <a:ext cx="1525306" cy="209797"/>
            </a:xfrm>
            <a:custGeom>
              <a:avLst/>
              <a:gdLst/>
              <a:ahLst/>
              <a:cxnLst/>
              <a:rect l="l" t="t" r="r" b="b"/>
              <a:pathLst>
                <a:path w="1525306" h="209797">
                  <a:moveTo>
                    <a:pt x="0" y="0"/>
                  </a:moveTo>
                  <a:lnTo>
                    <a:pt x="1525306" y="0"/>
                  </a:lnTo>
                  <a:lnTo>
                    <a:pt x="1525306" y="209797"/>
                  </a:lnTo>
                  <a:lnTo>
                    <a:pt x="0" y="209797"/>
                  </a:lnTo>
                  <a:close/>
                </a:path>
              </a:pathLst>
            </a:custGeom>
            <a:solidFill>
              <a:srgbClr val="2083C4"/>
            </a:solidFill>
          </p:spPr>
        </p:sp>
      </p:grpSp>
      <p:sp>
        <p:nvSpPr>
          <p:cNvPr id="10" name="AutoShape 10"/>
          <p:cNvSpPr/>
          <p:nvPr/>
        </p:nvSpPr>
        <p:spPr>
          <a:xfrm rot="-23312">
            <a:off x="7388250" y="9422606"/>
            <a:ext cx="3511501" cy="0"/>
          </a:xfrm>
          <a:prstGeom prst="line">
            <a:avLst/>
          </a:prstGeom>
          <a:ln w="9525" cap="flat">
            <a:solidFill>
              <a:srgbClr val="2083C4"/>
            </a:solidFill>
            <a:prstDash val="solid"/>
            <a:headEnd type="none" w="sm" len="sm"/>
            <a:tailEnd type="none" w="sm" len="sm"/>
          </a:ln>
        </p:spPr>
      </p:sp>
      <p:sp>
        <p:nvSpPr>
          <p:cNvPr id="11" name="Freeform 11"/>
          <p:cNvSpPr/>
          <p:nvPr/>
        </p:nvSpPr>
        <p:spPr>
          <a:xfrm rot="-891283">
            <a:off x="17271504" y="7806056"/>
            <a:ext cx="3410664" cy="3218814"/>
          </a:xfrm>
          <a:custGeom>
            <a:avLst/>
            <a:gdLst/>
            <a:ahLst/>
            <a:cxnLst/>
            <a:rect l="l" t="t" r="r" b="b"/>
            <a:pathLst>
              <a:path w="3410664" h="3218814">
                <a:moveTo>
                  <a:pt x="0" y="0"/>
                </a:moveTo>
                <a:lnTo>
                  <a:pt x="3410663" y="0"/>
                </a:lnTo>
                <a:lnTo>
                  <a:pt x="3410663" y="3218813"/>
                </a:lnTo>
                <a:lnTo>
                  <a:pt x="0" y="3218813"/>
                </a:lnTo>
                <a:lnTo>
                  <a:pt x="0" y="0"/>
                </a:lnTo>
                <a:close/>
              </a:path>
            </a:pathLst>
          </a:custGeom>
          <a:blipFill>
            <a:blip r:embed="rId2"/>
            <a:stretch>
              <a:fillRect/>
            </a:stretch>
          </a:blipFill>
        </p:spPr>
      </p:sp>
      <p:sp>
        <p:nvSpPr>
          <p:cNvPr id="12" name="Freeform 12"/>
          <p:cNvSpPr/>
          <p:nvPr/>
        </p:nvSpPr>
        <p:spPr>
          <a:xfrm>
            <a:off x="1028700" y="426304"/>
            <a:ext cx="2823417" cy="2551680"/>
          </a:xfrm>
          <a:custGeom>
            <a:avLst/>
            <a:gdLst/>
            <a:ahLst/>
            <a:cxnLst/>
            <a:rect l="l" t="t" r="r" b="b"/>
            <a:pathLst>
              <a:path w="2823417" h="2551680">
                <a:moveTo>
                  <a:pt x="0" y="0"/>
                </a:moveTo>
                <a:lnTo>
                  <a:pt x="2823417" y="0"/>
                </a:lnTo>
                <a:lnTo>
                  <a:pt x="2823417" y="2551680"/>
                </a:lnTo>
                <a:lnTo>
                  <a:pt x="0" y="2551680"/>
                </a:lnTo>
                <a:lnTo>
                  <a:pt x="0" y="0"/>
                </a:lnTo>
                <a:close/>
              </a:path>
            </a:pathLst>
          </a:custGeom>
          <a:blipFill>
            <a:blip r:embed="rId3"/>
            <a:stretch>
              <a:fillRect/>
            </a:stretch>
          </a:blipFill>
        </p:spPr>
      </p:sp>
      <p:sp>
        <p:nvSpPr>
          <p:cNvPr id="13" name="TextBox 13"/>
          <p:cNvSpPr txBox="1"/>
          <p:nvPr/>
        </p:nvSpPr>
        <p:spPr>
          <a:xfrm>
            <a:off x="6344529" y="547533"/>
            <a:ext cx="9630370" cy="2654300"/>
          </a:xfrm>
          <a:prstGeom prst="rect">
            <a:avLst/>
          </a:prstGeom>
        </p:spPr>
        <p:txBody>
          <a:bodyPr lIns="0" tIns="0" rIns="0" bIns="0" rtlCol="0" anchor="t">
            <a:spAutoFit/>
          </a:bodyPr>
          <a:lstStyle/>
          <a:p>
            <a:pPr algn="ctr">
              <a:lnSpc>
                <a:spcPts val="7000"/>
              </a:lnSpc>
            </a:pPr>
            <a:r>
              <a:rPr lang="en-US" sz="5000" dirty="0" err="1">
                <a:solidFill>
                  <a:srgbClr val="000000"/>
                </a:solidFill>
                <a:latin typeface="Times New Roman" panose="02020603050405020304" pitchFamily="18" charset="0"/>
                <a:cs typeface="Times New Roman" panose="02020603050405020304" pitchFamily="18" charset="0"/>
              </a:rPr>
              <a:t>TRƯỜNG</a:t>
            </a:r>
            <a:r>
              <a:rPr lang="en-US" sz="5000" dirty="0">
                <a:solidFill>
                  <a:srgbClr val="000000"/>
                </a:solidFill>
                <a:latin typeface="Times New Roman" panose="02020603050405020304" pitchFamily="18" charset="0"/>
                <a:cs typeface="Times New Roman" panose="02020603050405020304" pitchFamily="18" charset="0"/>
              </a:rPr>
              <a:t> </a:t>
            </a:r>
            <a:r>
              <a:rPr lang="en-US" sz="5000" dirty="0" err="1">
                <a:solidFill>
                  <a:srgbClr val="000000"/>
                </a:solidFill>
                <a:latin typeface="Times New Roman" panose="02020603050405020304" pitchFamily="18" charset="0"/>
                <a:cs typeface="Times New Roman" panose="02020603050405020304" pitchFamily="18" charset="0"/>
              </a:rPr>
              <a:t>ĐẠI</a:t>
            </a:r>
            <a:r>
              <a:rPr lang="en-US" sz="5000" dirty="0">
                <a:solidFill>
                  <a:srgbClr val="000000"/>
                </a:solidFill>
                <a:latin typeface="Times New Roman" panose="02020603050405020304" pitchFamily="18" charset="0"/>
                <a:cs typeface="Times New Roman" panose="02020603050405020304" pitchFamily="18" charset="0"/>
              </a:rPr>
              <a:t> </a:t>
            </a:r>
            <a:r>
              <a:rPr lang="en-US" sz="5000" dirty="0" err="1">
                <a:solidFill>
                  <a:srgbClr val="000000"/>
                </a:solidFill>
                <a:latin typeface="Times New Roman" panose="02020603050405020304" pitchFamily="18" charset="0"/>
                <a:cs typeface="Times New Roman" panose="02020603050405020304" pitchFamily="18" charset="0"/>
              </a:rPr>
              <a:t>HỌC</a:t>
            </a:r>
            <a:r>
              <a:rPr lang="en-US" sz="5000" dirty="0">
                <a:solidFill>
                  <a:srgbClr val="000000"/>
                </a:solidFill>
                <a:latin typeface="Times New Roman" panose="02020603050405020304" pitchFamily="18" charset="0"/>
                <a:cs typeface="Times New Roman" panose="02020603050405020304" pitchFamily="18" charset="0"/>
              </a:rPr>
              <a:t> </a:t>
            </a:r>
            <a:r>
              <a:rPr lang="en-US" sz="5000" dirty="0" err="1">
                <a:solidFill>
                  <a:srgbClr val="000000"/>
                </a:solidFill>
                <a:latin typeface="Times New Roman" panose="02020603050405020304" pitchFamily="18" charset="0"/>
                <a:cs typeface="Times New Roman" panose="02020603050405020304" pitchFamily="18" charset="0"/>
              </a:rPr>
              <a:t>THỦY</a:t>
            </a:r>
            <a:r>
              <a:rPr lang="en-US" sz="5000" dirty="0">
                <a:solidFill>
                  <a:srgbClr val="000000"/>
                </a:solidFill>
                <a:latin typeface="Times New Roman" panose="02020603050405020304" pitchFamily="18" charset="0"/>
                <a:cs typeface="Times New Roman" panose="02020603050405020304" pitchFamily="18" charset="0"/>
              </a:rPr>
              <a:t> </a:t>
            </a:r>
            <a:r>
              <a:rPr lang="en-US" sz="5000" dirty="0" err="1">
                <a:solidFill>
                  <a:srgbClr val="000000"/>
                </a:solidFill>
                <a:latin typeface="Times New Roman" panose="02020603050405020304" pitchFamily="18" charset="0"/>
                <a:cs typeface="Times New Roman" panose="02020603050405020304" pitchFamily="18" charset="0"/>
              </a:rPr>
              <a:t>LỢI</a:t>
            </a:r>
            <a:endParaRPr lang="en-US" sz="5000" dirty="0">
              <a:solidFill>
                <a:srgbClr val="000000"/>
              </a:solidFill>
              <a:latin typeface="Times New Roman" panose="02020603050405020304" pitchFamily="18" charset="0"/>
              <a:cs typeface="Times New Roman" panose="02020603050405020304" pitchFamily="18" charset="0"/>
            </a:endParaRPr>
          </a:p>
          <a:p>
            <a:pPr algn="ctr">
              <a:lnSpc>
                <a:spcPts val="7000"/>
              </a:lnSpc>
            </a:pPr>
            <a:r>
              <a:rPr lang="en-US" sz="5000" dirty="0">
                <a:solidFill>
                  <a:srgbClr val="000000"/>
                </a:solidFill>
                <a:latin typeface="Times New Roman" panose="02020603050405020304" pitchFamily="18" charset="0"/>
                <a:cs typeface="Times New Roman" panose="02020603050405020304" pitchFamily="18" charset="0"/>
              </a:rPr>
              <a:t>KHOA CÔNG </a:t>
            </a:r>
            <a:r>
              <a:rPr lang="en-US" sz="5000" dirty="0" err="1">
                <a:solidFill>
                  <a:srgbClr val="000000"/>
                </a:solidFill>
                <a:latin typeface="Times New Roman" panose="02020603050405020304" pitchFamily="18" charset="0"/>
                <a:cs typeface="Times New Roman" panose="02020603050405020304" pitchFamily="18" charset="0"/>
              </a:rPr>
              <a:t>NGHỆ</a:t>
            </a:r>
            <a:r>
              <a:rPr lang="en-US" sz="5000" dirty="0">
                <a:solidFill>
                  <a:srgbClr val="000000"/>
                </a:solidFill>
                <a:latin typeface="Times New Roman" panose="02020603050405020304" pitchFamily="18" charset="0"/>
                <a:cs typeface="Times New Roman" panose="02020603050405020304" pitchFamily="18" charset="0"/>
              </a:rPr>
              <a:t> THÔNG TIN</a:t>
            </a:r>
          </a:p>
          <a:p>
            <a:pPr algn="ctr">
              <a:lnSpc>
                <a:spcPts val="7000"/>
              </a:lnSpc>
            </a:pPr>
            <a:endParaRPr lang="en-US" sz="5000" dirty="0">
              <a:solidFill>
                <a:srgbClr val="000000"/>
              </a:solidFill>
              <a:latin typeface="Times New Roman" panose="02020603050405020304" pitchFamily="18" charset="0"/>
              <a:cs typeface="Times New Roman" panose="02020603050405020304" pitchFamily="18" charset="0"/>
            </a:endParaRPr>
          </a:p>
        </p:txBody>
      </p:sp>
      <p:sp>
        <p:nvSpPr>
          <p:cNvPr id="14" name="TextBox 14"/>
          <p:cNvSpPr txBox="1"/>
          <p:nvPr/>
        </p:nvSpPr>
        <p:spPr>
          <a:xfrm>
            <a:off x="5988784" y="2748760"/>
            <a:ext cx="6310432" cy="858377"/>
          </a:xfrm>
          <a:prstGeom prst="rect">
            <a:avLst/>
          </a:prstGeom>
        </p:spPr>
        <p:txBody>
          <a:bodyPr lIns="0" tIns="0" rIns="0" bIns="0" rtlCol="0" anchor="t">
            <a:spAutoFit/>
          </a:bodyPr>
          <a:lstStyle/>
          <a:p>
            <a:pPr algn="ctr">
              <a:lnSpc>
                <a:spcPts val="7279"/>
              </a:lnSpc>
            </a:pPr>
            <a:r>
              <a:rPr lang="en-US" sz="5199" dirty="0" err="1">
                <a:solidFill>
                  <a:srgbClr val="FF3131"/>
                </a:solidFill>
                <a:latin typeface="Times New Roman" panose="02020603050405020304" pitchFamily="18" charset="0"/>
                <a:cs typeface="Times New Roman" panose="02020603050405020304" pitchFamily="18" charset="0"/>
              </a:rPr>
              <a:t>ĐỒ</a:t>
            </a:r>
            <a:r>
              <a:rPr lang="en-US" sz="5199" dirty="0">
                <a:solidFill>
                  <a:srgbClr val="FF3131"/>
                </a:solidFill>
                <a:latin typeface="Times New Roman" panose="02020603050405020304" pitchFamily="18" charset="0"/>
                <a:cs typeface="Times New Roman" panose="02020603050405020304" pitchFamily="18" charset="0"/>
              </a:rPr>
              <a:t> </a:t>
            </a:r>
            <a:r>
              <a:rPr lang="en-US" sz="5199" dirty="0" err="1">
                <a:solidFill>
                  <a:srgbClr val="FF3131"/>
                </a:solidFill>
                <a:latin typeface="Times New Roman" panose="02020603050405020304" pitchFamily="18" charset="0"/>
                <a:cs typeface="Times New Roman" panose="02020603050405020304" pitchFamily="18" charset="0"/>
              </a:rPr>
              <a:t>ÁN</a:t>
            </a:r>
            <a:r>
              <a:rPr lang="en-US" sz="5199" dirty="0">
                <a:solidFill>
                  <a:srgbClr val="FF3131"/>
                </a:solidFill>
                <a:latin typeface="Times New Roman" panose="02020603050405020304" pitchFamily="18" charset="0"/>
                <a:cs typeface="Times New Roman" panose="02020603050405020304" pitchFamily="18" charset="0"/>
              </a:rPr>
              <a:t> </a:t>
            </a:r>
            <a:r>
              <a:rPr lang="en-US" sz="5199" dirty="0" err="1">
                <a:solidFill>
                  <a:srgbClr val="FF3131"/>
                </a:solidFill>
                <a:latin typeface="Times New Roman" panose="02020603050405020304" pitchFamily="18" charset="0"/>
                <a:cs typeface="Times New Roman" panose="02020603050405020304" pitchFamily="18" charset="0"/>
              </a:rPr>
              <a:t>TỐT</a:t>
            </a:r>
            <a:r>
              <a:rPr lang="en-US" sz="5199" dirty="0">
                <a:solidFill>
                  <a:srgbClr val="FF3131"/>
                </a:solidFill>
                <a:latin typeface="Times New Roman" panose="02020603050405020304" pitchFamily="18" charset="0"/>
                <a:cs typeface="Times New Roman" panose="02020603050405020304" pitchFamily="18" charset="0"/>
              </a:rPr>
              <a:t> </a:t>
            </a:r>
            <a:r>
              <a:rPr lang="en-US" sz="5199" dirty="0" err="1">
                <a:solidFill>
                  <a:srgbClr val="FF3131"/>
                </a:solidFill>
                <a:latin typeface="Times New Roman" panose="02020603050405020304" pitchFamily="18" charset="0"/>
                <a:cs typeface="Times New Roman" panose="02020603050405020304" pitchFamily="18" charset="0"/>
              </a:rPr>
              <a:t>NGHIỆP</a:t>
            </a:r>
            <a:endParaRPr lang="en-US" sz="5199" dirty="0">
              <a:solidFill>
                <a:srgbClr val="FF3131"/>
              </a:solidFill>
              <a:latin typeface="Times New Roman" panose="02020603050405020304" pitchFamily="18" charset="0"/>
              <a:cs typeface="Times New Roman" panose="02020603050405020304" pitchFamily="18" charset="0"/>
            </a:endParaRPr>
          </a:p>
        </p:txBody>
      </p:sp>
      <p:sp>
        <p:nvSpPr>
          <p:cNvPr id="15" name="TextBox 15"/>
          <p:cNvSpPr txBox="1"/>
          <p:nvPr/>
        </p:nvSpPr>
        <p:spPr>
          <a:xfrm>
            <a:off x="221237" y="4295775"/>
            <a:ext cx="17845526" cy="1590675"/>
          </a:xfrm>
          <a:prstGeom prst="rect">
            <a:avLst/>
          </a:prstGeom>
        </p:spPr>
        <p:txBody>
          <a:bodyPr lIns="0" tIns="0" rIns="0" bIns="0" rtlCol="0" anchor="t">
            <a:spAutoFit/>
          </a:bodyPr>
          <a:lstStyle/>
          <a:p>
            <a:pPr algn="ctr">
              <a:lnSpc>
                <a:spcPts val="6299"/>
              </a:lnSpc>
            </a:pPr>
            <a:r>
              <a:rPr lang="en-US" sz="4500" dirty="0">
                <a:solidFill>
                  <a:srgbClr val="000000"/>
                </a:solidFill>
                <a:latin typeface="Times New Roman" panose="02020603050405020304" pitchFamily="18" charset="0"/>
                <a:cs typeface="Times New Roman" panose="02020603050405020304" pitchFamily="18" charset="0"/>
              </a:rPr>
              <a:t>ĐỀ TÀI: </a:t>
            </a:r>
            <a:r>
              <a:rPr lang="en-US" sz="4500" dirty="0" err="1">
                <a:solidFill>
                  <a:srgbClr val="000000"/>
                </a:solidFill>
                <a:latin typeface="Times New Roman" panose="02020603050405020304" pitchFamily="18" charset="0"/>
                <a:cs typeface="Times New Roman" panose="02020603050405020304" pitchFamily="18" charset="0"/>
              </a:rPr>
              <a:t>PHÂN</a:t>
            </a:r>
            <a:r>
              <a:rPr lang="en-US" sz="4500" dirty="0">
                <a:solidFill>
                  <a:srgbClr val="000000"/>
                </a:solidFill>
                <a:latin typeface="Times New Roman" panose="02020603050405020304" pitchFamily="18" charset="0"/>
                <a:cs typeface="Times New Roman" panose="02020603050405020304" pitchFamily="18" charset="0"/>
              </a:rPr>
              <a:t> </a:t>
            </a:r>
            <a:r>
              <a:rPr lang="en-US" sz="4500" dirty="0" err="1">
                <a:solidFill>
                  <a:srgbClr val="000000"/>
                </a:solidFill>
                <a:latin typeface="Times New Roman" panose="02020603050405020304" pitchFamily="18" charset="0"/>
                <a:cs typeface="Times New Roman" panose="02020603050405020304" pitchFamily="18" charset="0"/>
              </a:rPr>
              <a:t>TÍCH</a:t>
            </a:r>
            <a:r>
              <a:rPr lang="en-US" sz="4500" dirty="0">
                <a:solidFill>
                  <a:srgbClr val="000000"/>
                </a:solidFill>
                <a:latin typeface="Times New Roman" panose="02020603050405020304" pitchFamily="18" charset="0"/>
                <a:cs typeface="Times New Roman" panose="02020603050405020304" pitchFamily="18" charset="0"/>
              </a:rPr>
              <a:t> </a:t>
            </a:r>
            <a:r>
              <a:rPr lang="en-US" sz="4500" dirty="0" err="1">
                <a:solidFill>
                  <a:srgbClr val="000000"/>
                </a:solidFill>
                <a:latin typeface="Times New Roman" panose="02020603050405020304" pitchFamily="18" charset="0"/>
                <a:cs typeface="Times New Roman" panose="02020603050405020304" pitchFamily="18" charset="0"/>
              </a:rPr>
              <a:t>VÀ</a:t>
            </a:r>
            <a:r>
              <a:rPr lang="en-US" sz="4500" dirty="0">
                <a:solidFill>
                  <a:srgbClr val="000000"/>
                </a:solidFill>
                <a:latin typeface="Times New Roman" panose="02020603050405020304" pitchFamily="18" charset="0"/>
                <a:cs typeface="Times New Roman" panose="02020603050405020304" pitchFamily="18" charset="0"/>
              </a:rPr>
              <a:t> </a:t>
            </a:r>
            <a:r>
              <a:rPr lang="en-US" sz="4500" dirty="0" err="1">
                <a:solidFill>
                  <a:srgbClr val="000000"/>
                </a:solidFill>
                <a:latin typeface="Times New Roman" panose="02020603050405020304" pitchFamily="18" charset="0"/>
                <a:cs typeface="Times New Roman" panose="02020603050405020304" pitchFamily="18" charset="0"/>
              </a:rPr>
              <a:t>ỨNG</a:t>
            </a:r>
            <a:r>
              <a:rPr lang="en-US" sz="4500" dirty="0">
                <a:solidFill>
                  <a:srgbClr val="000000"/>
                </a:solidFill>
                <a:latin typeface="Times New Roman" panose="02020603050405020304" pitchFamily="18" charset="0"/>
                <a:cs typeface="Times New Roman" panose="02020603050405020304" pitchFamily="18" charset="0"/>
              </a:rPr>
              <a:t> </a:t>
            </a:r>
            <a:r>
              <a:rPr lang="en-US" sz="4500" dirty="0" err="1">
                <a:solidFill>
                  <a:srgbClr val="000000"/>
                </a:solidFill>
                <a:latin typeface="Times New Roman" panose="02020603050405020304" pitchFamily="18" charset="0"/>
                <a:cs typeface="Times New Roman" panose="02020603050405020304" pitchFamily="18" charset="0"/>
              </a:rPr>
              <a:t>DỤNG</a:t>
            </a:r>
            <a:r>
              <a:rPr lang="en-US" sz="4500" dirty="0">
                <a:solidFill>
                  <a:srgbClr val="000000"/>
                </a:solidFill>
                <a:latin typeface="Times New Roman" panose="02020603050405020304" pitchFamily="18" charset="0"/>
                <a:cs typeface="Times New Roman" panose="02020603050405020304" pitchFamily="18" charset="0"/>
              </a:rPr>
              <a:t> </a:t>
            </a:r>
            <a:r>
              <a:rPr lang="en-US" sz="4500" dirty="0" err="1">
                <a:solidFill>
                  <a:srgbClr val="000000"/>
                </a:solidFill>
                <a:latin typeface="Times New Roman" panose="02020603050405020304" pitchFamily="18" charset="0"/>
                <a:cs typeface="Times New Roman" panose="02020603050405020304" pitchFamily="18" charset="0"/>
              </a:rPr>
              <a:t>CÁC</a:t>
            </a:r>
            <a:r>
              <a:rPr lang="en-US" sz="4500" dirty="0">
                <a:solidFill>
                  <a:srgbClr val="000000"/>
                </a:solidFill>
                <a:latin typeface="Times New Roman" panose="02020603050405020304" pitchFamily="18" charset="0"/>
                <a:cs typeface="Times New Roman" panose="02020603050405020304" pitchFamily="18" charset="0"/>
              </a:rPr>
              <a:t> </a:t>
            </a:r>
            <a:r>
              <a:rPr lang="en-US" sz="4500" dirty="0" err="1">
                <a:solidFill>
                  <a:srgbClr val="000000"/>
                </a:solidFill>
                <a:latin typeface="Times New Roman" panose="02020603050405020304" pitchFamily="18" charset="0"/>
                <a:cs typeface="Times New Roman" panose="02020603050405020304" pitchFamily="18" charset="0"/>
              </a:rPr>
              <a:t>PHƯƠNG</a:t>
            </a:r>
            <a:r>
              <a:rPr lang="en-US" sz="4500" dirty="0">
                <a:solidFill>
                  <a:srgbClr val="000000"/>
                </a:solidFill>
                <a:latin typeface="Times New Roman" panose="02020603050405020304" pitchFamily="18" charset="0"/>
                <a:cs typeface="Times New Roman" panose="02020603050405020304" pitchFamily="18" charset="0"/>
              </a:rPr>
              <a:t> </a:t>
            </a:r>
            <a:r>
              <a:rPr lang="en-US" sz="4500" dirty="0" err="1">
                <a:solidFill>
                  <a:srgbClr val="000000"/>
                </a:solidFill>
                <a:latin typeface="Times New Roman" panose="02020603050405020304" pitchFamily="18" charset="0"/>
                <a:cs typeface="Times New Roman" panose="02020603050405020304" pitchFamily="18" charset="0"/>
              </a:rPr>
              <a:t>PHÁP</a:t>
            </a:r>
            <a:r>
              <a:rPr lang="en-US" sz="4500" dirty="0">
                <a:solidFill>
                  <a:srgbClr val="000000"/>
                </a:solidFill>
                <a:latin typeface="Times New Roman" panose="02020603050405020304" pitchFamily="18" charset="0"/>
                <a:cs typeface="Times New Roman" panose="02020603050405020304" pitchFamily="18" charset="0"/>
              </a:rPr>
              <a:t> </a:t>
            </a:r>
            <a:r>
              <a:rPr lang="en-US" sz="4500" dirty="0" err="1">
                <a:solidFill>
                  <a:srgbClr val="000000"/>
                </a:solidFill>
                <a:latin typeface="Times New Roman" panose="02020603050405020304" pitchFamily="18" charset="0"/>
                <a:cs typeface="Times New Roman" panose="02020603050405020304" pitchFamily="18" charset="0"/>
              </a:rPr>
              <a:t>HỌC</a:t>
            </a:r>
            <a:r>
              <a:rPr lang="en-US" sz="4500" dirty="0">
                <a:solidFill>
                  <a:srgbClr val="000000"/>
                </a:solidFill>
                <a:latin typeface="Times New Roman" panose="02020603050405020304" pitchFamily="18" charset="0"/>
                <a:cs typeface="Times New Roman" panose="02020603050405020304" pitchFamily="18" charset="0"/>
              </a:rPr>
              <a:t> </a:t>
            </a:r>
            <a:r>
              <a:rPr lang="en-US" sz="4500" dirty="0" err="1">
                <a:solidFill>
                  <a:srgbClr val="000000"/>
                </a:solidFill>
                <a:latin typeface="Times New Roman" panose="02020603050405020304" pitchFamily="18" charset="0"/>
                <a:cs typeface="Times New Roman" panose="02020603050405020304" pitchFamily="18" charset="0"/>
              </a:rPr>
              <a:t>MÁY</a:t>
            </a:r>
            <a:r>
              <a:rPr lang="en-US" sz="4500" dirty="0">
                <a:solidFill>
                  <a:srgbClr val="000000"/>
                </a:solidFill>
                <a:latin typeface="Times New Roman" panose="02020603050405020304" pitchFamily="18" charset="0"/>
                <a:cs typeface="Times New Roman" panose="02020603050405020304" pitchFamily="18" charset="0"/>
              </a:rPr>
              <a:t> TRONG BÀI TOÁN ĐỀ </a:t>
            </a:r>
            <a:r>
              <a:rPr lang="en-US" sz="4500" dirty="0" err="1">
                <a:solidFill>
                  <a:srgbClr val="000000"/>
                </a:solidFill>
                <a:latin typeface="Times New Roman" panose="02020603050405020304" pitchFamily="18" charset="0"/>
                <a:cs typeface="Times New Roman" panose="02020603050405020304" pitchFamily="18" charset="0"/>
              </a:rPr>
              <a:t>XUẤT</a:t>
            </a:r>
            <a:r>
              <a:rPr lang="en-US" sz="4500" dirty="0">
                <a:solidFill>
                  <a:srgbClr val="000000"/>
                </a:solidFill>
                <a:latin typeface="Times New Roman" panose="02020603050405020304" pitchFamily="18" charset="0"/>
                <a:cs typeface="Times New Roman" panose="02020603050405020304" pitchFamily="18" charset="0"/>
              </a:rPr>
              <a:t> </a:t>
            </a:r>
            <a:r>
              <a:rPr lang="en-US" sz="4500" dirty="0" err="1">
                <a:solidFill>
                  <a:srgbClr val="000000"/>
                </a:solidFill>
                <a:latin typeface="Times New Roman" panose="02020603050405020304" pitchFamily="18" charset="0"/>
                <a:cs typeface="Times New Roman" panose="02020603050405020304" pitchFamily="18" charset="0"/>
              </a:rPr>
              <a:t>PHIM</a:t>
            </a:r>
            <a:endParaRPr lang="en-US" sz="4500" dirty="0">
              <a:solidFill>
                <a:srgbClr val="000000"/>
              </a:solidFill>
              <a:latin typeface="Times New Roman" panose="02020603050405020304" pitchFamily="18" charset="0"/>
              <a:cs typeface="Times New Roman" panose="02020603050405020304" pitchFamily="18" charset="0"/>
            </a:endParaRPr>
          </a:p>
        </p:txBody>
      </p:sp>
      <p:sp>
        <p:nvSpPr>
          <p:cNvPr id="16" name="TextBox 16"/>
          <p:cNvSpPr txBox="1"/>
          <p:nvPr/>
        </p:nvSpPr>
        <p:spPr>
          <a:xfrm>
            <a:off x="4894207" y="6819473"/>
            <a:ext cx="9852422" cy="2666296"/>
          </a:xfrm>
          <a:prstGeom prst="rect">
            <a:avLst/>
          </a:prstGeom>
        </p:spPr>
        <p:txBody>
          <a:bodyPr lIns="0" tIns="0" rIns="0" bIns="0" rtlCol="0" anchor="t">
            <a:spAutoFit/>
          </a:bodyPr>
          <a:lstStyle/>
          <a:p>
            <a:pPr algn="just">
              <a:lnSpc>
                <a:spcPts val="4238"/>
              </a:lnSpc>
            </a:pPr>
            <a:r>
              <a:rPr lang="en-US" sz="3027" dirty="0" err="1">
                <a:solidFill>
                  <a:srgbClr val="000000"/>
                </a:solidFill>
                <a:latin typeface="Times New Roman" panose="02020603050405020304" pitchFamily="18" charset="0"/>
                <a:cs typeface="Times New Roman" panose="02020603050405020304" pitchFamily="18" charset="0"/>
              </a:rPr>
              <a:t>Giáo</a:t>
            </a:r>
            <a:r>
              <a:rPr lang="en-US" sz="3027" dirty="0">
                <a:solidFill>
                  <a:srgbClr val="000000"/>
                </a:solidFill>
                <a:latin typeface="Times New Roman" panose="02020603050405020304" pitchFamily="18" charset="0"/>
                <a:cs typeface="Times New Roman" panose="02020603050405020304" pitchFamily="18" charset="0"/>
              </a:rPr>
              <a:t> </a:t>
            </a:r>
            <a:r>
              <a:rPr lang="en-US" sz="3027" dirty="0" err="1">
                <a:solidFill>
                  <a:srgbClr val="000000"/>
                </a:solidFill>
                <a:latin typeface="Times New Roman" panose="02020603050405020304" pitchFamily="18" charset="0"/>
                <a:cs typeface="Times New Roman" panose="02020603050405020304" pitchFamily="18" charset="0"/>
              </a:rPr>
              <a:t>viên</a:t>
            </a:r>
            <a:r>
              <a:rPr lang="en-US" sz="3027" dirty="0">
                <a:solidFill>
                  <a:srgbClr val="000000"/>
                </a:solidFill>
                <a:latin typeface="Times New Roman" panose="02020603050405020304" pitchFamily="18" charset="0"/>
                <a:cs typeface="Times New Roman" panose="02020603050405020304" pitchFamily="18" charset="0"/>
              </a:rPr>
              <a:t> </a:t>
            </a:r>
            <a:r>
              <a:rPr lang="en-US" sz="3027" dirty="0" err="1">
                <a:solidFill>
                  <a:srgbClr val="000000"/>
                </a:solidFill>
                <a:latin typeface="Times New Roman" panose="02020603050405020304" pitchFamily="18" charset="0"/>
                <a:cs typeface="Times New Roman" panose="02020603050405020304" pitchFamily="18" charset="0"/>
              </a:rPr>
              <a:t>hướng</a:t>
            </a:r>
            <a:r>
              <a:rPr lang="en-US" sz="3027" dirty="0">
                <a:solidFill>
                  <a:srgbClr val="000000"/>
                </a:solidFill>
                <a:latin typeface="Times New Roman" panose="02020603050405020304" pitchFamily="18" charset="0"/>
                <a:cs typeface="Times New Roman" panose="02020603050405020304" pitchFamily="18" charset="0"/>
              </a:rPr>
              <a:t> </a:t>
            </a:r>
            <a:r>
              <a:rPr lang="en-US" sz="3027" dirty="0" err="1">
                <a:solidFill>
                  <a:srgbClr val="000000"/>
                </a:solidFill>
                <a:latin typeface="Times New Roman" panose="02020603050405020304" pitchFamily="18" charset="0"/>
                <a:cs typeface="Times New Roman" panose="02020603050405020304" pitchFamily="18" charset="0"/>
              </a:rPr>
              <a:t>dẫn</a:t>
            </a:r>
            <a:r>
              <a:rPr lang="en-US" sz="3027" dirty="0">
                <a:solidFill>
                  <a:srgbClr val="000000"/>
                </a:solidFill>
                <a:latin typeface="Times New Roman" panose="02020603050405020304" pitchFamily="18" charset="0"/>
                <a:cs typeface="Times New Roman" panose="02020603050405020304" pitchFamily="18" charset="0"/>
              </a:rPr>
              <a:t>   :   TS. </a:t>
            </a:r>
            <a:r>
              <a:rPr lang="en-US" sz="3027" dirty="0" err="1">
                <a:solidFill>
                  <a:srgbClr val="000000"/>
                </a:solidFill>
                <a:latin typeface="Times New Roman" panose="02020603050405020304" pitchFamily="18" charset="0"/>
                <a:cs typeface="Times New Roman" panose="02020603050405020304" pitchFamily="18" charset="0"/>
              </a:rPr>
              <a:t>Tạ</a:t>
            </a:r>
            <a:r>
              <a:rPr lang="en-US" sz="3027" dirty="0">
                <a:solidFill>
                  <a:srgbClr val="000000"/>
                </a:solidFill>
                <a:latin typeface="Times New Roman" panose="02020603050405020304" pitchFamily="18" charset="0"/>
                <a:cs typeface="Times New Roman" panose="02020603050405020304" pitchFamily="18" charset="0"/>
              </a:rPr>
              <a:t> Quang </a:t>
            </a:r>
            <a:r>
              <a:rPr lang="en-US" sz="3027" dirty="0" err="1">
                <a:solidFill>
                  <a:srgbClr val="000000"/>
                </a:solidFill>
                <a:latin typeface="Times New Roman" panose="02020603050405020304" pitchFamily="18" charset="0"/>
                <a:cs typeface="Times New Roman" panose="02020603050405020304" pitchFamily="18" charset="0"/>
              </a:rPr>
              <a:t>Chiểu</a:t>
            </a:r>
            <a:endParaRPr lang="en-US" sz="3027" dirty="0">
              <a:solidFill>
                <a:srgbClr val="000000"/>
              </a:solidFill>
              <a:latin typeface="Times New Roman" panose="02020603050405020304" pitchFamily="18" charset="0"/>
              <a:cs typeface="Times New Roman" panose="02020603050405020304" pitchFamily="18" charset="0"/>
            </a:endParaRPr>
          </a:p>
          <a:p>
            <a:pPr algn="just">
              <a:lnSpc>
                <a:spcPts val="4238"/>
              </a:lnSpc>
            </a:pPr>
            <a:r>
              <a:rPr lang="en-US" sz="3027" dirty="0">
                <a:solidFill>
                  <a:srgbClr val="000000"/>
                </a:solidFill>
                <a:latin typeface="Times New Roman" panose="02020603050405020304" pitchFamily="18" charset="0"/>
                <a:cs typeface="Times New Roman" panose="02020603050405020304" pitchFamily="18" charset="0"/>
              </a:rPr>
              <a:t>Sinh </a:t>
            </a:r>
            <a:r>
              <a:rPr lang="en-US" sz="3027" dirty="0" err="1">
                <a:solidFill>
                  <a:srgbClr val="000000"/>
                </a:solidFill>
                <a:latin typeface="Times New Roman" panose="02020603050405020304" pitchFamily="18" charset="0"/>
                <a:cs typeface="Times New Roman" panose="02020603050405020304" pitchFamily="18" charset="0"/>
              </a:rPr>
              <a:t>viên</a:t>
            </a:r>
            <a:r>
              <a:rPr lang="en-US" sz="3027" dirty="0">
                <a:solidFill>
                  <a:srgbClr val="000000"/>
                </a:solidFill>
                <a:latin typeface="Times New Roman" panose="02020603050405020304" pitchFamily="18" charset="0"/>
                <a:cs typeface="Times New Roman" panose="02020603050405020304" pitchFamily="18" charset="0"/>
              </a:rPr>
              <a:t> thực </a:t>
            </a:r>
            <a:r>
              <a:rPr lang="en-US" sz="3027" dirty="0" err="1">
                <a:solidFill>
                  <a:srgbClr val="000000"/>
                </a:solidFill>
                <a:latin typeface="Times New Roman" panose="02020603050405020304" pitchFamily="18" charset="0"/>
                <a:cs typeface="Times New Roman" panose="02020603050405020304" pitchFamily="18" charset="0"/>
              </a:rPr>
              <a:t>hiện</a:t>
            </a:r>
            <a:r>
              <a:rPr lang="en-US" sz="3027" dirty="0">
                <a:solidFill>
                  <a:srgbClr val="000000"/>
                </a:solidFill>
                <a:latin typeface="Times New Roman" panose="02020603050405020304" pitchFamily="18" charset="0"/>
                <a:cs typeface="Times New Roman" panose="02020603050405020304" pitchFamily="18" charset="0"/>
              </a:rPr>
              <a:t>      :    Vũ Thị Nụ</a:t>
            </a:r>
          </a:p>
          <a:p>
            <a:pPr algn="just">
              <a:lnSpc>
                <a:spcPts val="4238"/>
              </a:lnSpc>
            </a:pPr>
            <a:r>
              <a:rPr lang="en-US" sz="3027" dirty="0" err="1">
                <a:solidFill>
                  <a:srgbClr val="000000"/>
                </a:solidFill>
                <a:latin typeface="Times New Roman" panose="02020603050405020304" pitchFamily="18" charset="0"/>
                <a:cs typeface="Times New Roman" panose="02020603050405020304" pitchFamily="18" charset="0"/>
              </a:rPr>
              <a:t>Lớp</a:t>
            </a:r>
            <a:r>
              <a:rPr lang="en-US" sz="3027" dirty="0">
                <a:solidFill>
                  <a:srgbClr val="000000"/>
                </a:solidFill>
                <a:latin typeface="Times New Roman" panose="02020603050405020304" pitchFamily="18" charset="0"/>
                <a:cs typeface="Times New Roman" panose="02020603050405020304" pitchFamily="18" charset="0"/>
              </a:rPr>
              <a:t>                              :   </a:t>
            </a:r>
            <a:r>
              <a:rPr lang="en-US" sz="3027" dirty="0" err="1">
                <a:solidFill>
                  <a:srgbClr val="000000"/>
                </a:solidFill>
                <a:latin typeface="Times New Roman" panose="02020603050405020304" pitchFamily="18" charset="0"/>
                <a:cs typeface="Times New Roman" panose="02020603050405020304" pitchFamily="18" charset="0"/>
              </a:rPr>
              <a:t>61HT</a:t>
            </a:r>
            <a:r>
              <a:rPr lang="en-US" sz="3027" dirty="0">
                <a:solidFill>
                  <a:srgbClr val="000000"/>
                </a:solidFill>
                <a:latin typeface="Times New Roman" panose="02020603050405020304" pitchFamily="18" charset="0"/>
                <a:cs typeface="Times New Roman" panose="02020603050405020304" pitchFamily="18" charset="0"/>
              </a:rPr>
              <a:t> </a:t>
            </a:r>
          </a:p>
          <a:p>
            <a:pPr algn="just">
              <a:lnSpc>
                <a:spcPts val="4238"/>
              </a:lnSpc>
            </a:pPr>
            <a:r>
              <a:rPr lang="en-US" sz="3027" dirty="0" err="1">
                <a:solidFill>
                  <a:srgbClr val="000000"/>
                </a:solidFill>
                <a:latin typeface="Times New Roman" panose="02020603050405020304" pitchFamily="18" charset="0"/>
                <a:cs typeface="Times New Roman" panose="02020603050405020304" pitchFamily="18" charset="0"/>
              </a:rPr>
              <a:t>Mã</a:t>
            </a:r>
            <a:r>
              <a:rPr lang="en-US" sz="3027" dirty="0">
                <a:solidFill>
                  <a:srgbClr val="000000"/>
                </a:solidFill>
                <a:latin typeface="Times New Roman" panose="02020603050405020304" pitchFamily="18" charset="0"/>
                <a:cs typeface="Times New Roman" panose="02020603050405020304" pitchFamily="18" charset="0"/>
              </a:rPr>
              <a:t> </a:t>
            </a:r>
            <a:r>
              <a:rPr lang="en-US" sz="3027" dirty="0" err="1">
                <a:solidFill>
                  <a:srgbClr val="000000"/>
                </a:solidFill>
                <a:latin typeface="Times New Roman" panose="02020603050405020304" pitchFamily="18" charset="0"/>
                <a:cs typeface="Times New Roman" panose="02020603050405020304" pitchFamily="18" charset="0"/>
              </a:rPr>
              <a:t>sinh</a:t>
            </a:r>
            <a:r>
              <a:rPr lang="en-US" sz="3027" dirty="0">
                <a:solidFill>
                  <a:srgbClr val="000000"/>
                </a:solidFill>
                <a:latin typeface="Times New Roman" panose="02020603050405020304" pitchFamily="18" charset="0"/>
                <a:cs typeface="Times New Roman" panose="02020603050405020304" pitchFamily="18" charset="0"/>
              </a:rPr>
              <a:t> </a:t>
            </a:r>
            <a:r>
              <a:rPr lang="en-US" sz="3027" dirty="0" err="1">
                <a:solidFill>
                  <a:srgbClr val="000000"/>
                </a:solidFill>
                <a:latin typeface="Times New Roman" panose="02020603050405020304" pitchFamily="18" charset="0"/>
                <a:cs typeface="Times New Roman" panose="02020603050405020304" pitchFamily="18" charset="0"/>
              </a:rPr>
              <a:t>viên</a:t>
            </a:r>
            <a:r>
              <a:rPr lang="en-US" sz="3027" dirty="0">
                <a:solidFill>
                  <a:srgbClr val="000000"/>
                </a:solidFill>
                <a:latin typeface="Times New Roman" panose="02020603050405020304" pitchFamily="18" charset="0"/>
                <a:cs typeface="Times New Roman" panose="02020603050405020304" pitchFamily="18" charset="0"/>
              </a:rPr>
              <a:t>                :   1951060908                               </a:t>
            </a:r>
          </a:p>
          <a:p>
            <a:pPr algn="ctr">
              <a:lnSpc>
                <a:spcPts val="4238"/>
              </a:lnSpc>
            </a:pPr>
            <a:endParaRPr lang="en-US" sz="3027"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0927" y="266700"/>
            <a:ext cx="17114053" cy="2238951"/>
            <a:chOff x="0" y="0"/>
            <a:chExt cx="5999270" cy="784856"/>
          </a:xfrm>
        </p:grpSpPr>
        <p:sp>
          <p:nvSpPr>
            <p:cNvPr id="3" name="Freeform 3"/>
            <p:cNvSpPr/>
            <p:nvPr/>
          </p:nvSpPr>
          <p:spPr>
            <a:xfrm>
              <a:off x="0" y="0"/>
              <a:ext cx="5999270" cy="784856"/>
            </a:xfrm>
            <a:custGeom>
              <a:avLst/>
              <a:gdLst/>
              <a:ahLst/>
              <a:cxnLst/>
              <a:rect l="l" t="t" r="r" b="b"/>
              <a:pathLst>
                <a:path w="5999270" h="784856">
                  <a:moveTo>
                    <a:pt x="0" y="0"/>
                  </a:moveTo>
                  <a:lnTo>
                    <a:pt x="5999270" y="0"/>
                  </a:lnTo>
                  <a:lnTo>
                    <a:pt x="5999270" y="784856"/>
                  </a:lnTo>
                  <a:lnTo>
                    <a:pt x="0" y="784856"/>
                  </a:lnTo>
                  <a:close/>
                </a:path>
              </a:pathLst>
            </a:custGeom>
            <a:solidFill>
              <a:srgbClr val="FFFFFF"/>
            </a:solidFill>
          </p:spPr>
        </p:sp>
      </p:grpSp>
      <p:grpSp>
        <p:nvGrpSpPr>
          <p:cNvPr id="4" name="Group 4"/>
          <p:cNvGrpSpPr/>
          <p:nvPr/>
        </p:nvGrpSpPr>
        <p:grpSpPr>
          <a:xfrm>
            <a:off x="9908900" y="3235000"/>
            <a:ext cx="121908" cy="12190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6" name="Group 6"/>
          <p:cNvGrpSpPr/>
          <p:nvPr/>
        </p:nvGrpSpPr>
        <p:grpSpPr>
          <a:xfrm>
            <a:off x="10055579" y="7995212"/>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8" name="Freeform 8"/>
          <p:cNvSpPr/>
          <p:nvPr/>
        </p:nvSpPr>
        <p:spPr>
          <a:xfrm rot="-278358">
            <a:off x="13650847" y="9676686"/>
            <a:ext cx="5868613" cy="1845945"/>
          </a:xfrm>
          <a:custGeom>
            <a:avLst/>
            <a:gdLst/>
            <a:ahLst/>
            <a:cxnLst/>
            <a:rect l="l" t="t" r="r" b="b"/>
            <a:pathLst>
              <a:path w="5868613" h="1845945">
                <a:moveTo>
                  <a:pt x="0" y="0"/>
                </a:moveTo>
                <a:lnTo>
                  <a:pt x="5868613" y="0"/>
                </a:lnTo>
                <a:lnTo>
                  <a:pt x="5868613" y="1845946"/>
                </a:lnTo>
                <a:lnTo>
                  <a:pt x="0" y="18459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279185" y="3397437"/>
            <a:ext cx="11729631" cy="5200757"/>
          </a:xfrm>
          <a:custGeom>
            <a:avLst/>
            <a:gdLst/>
            <a:ahLst/>
            <a:cxnLst/>
            <a:rect l="l" t="t" r="r" b="b"/>
            <a:pathLst>
              <a:path w="11729631" h="5200757">
                <a:moveTo>
                  <a:pt x="0" y="0"/>
                </a:moveTo>
                <a:lnTo>
                  <a:pt x="11729630" y="0"/>
                </a:lnTo>
                <a:lnTo>
                  <a:pt x="11729630" y="5200757"/>
                </a:lnTo>
                <a:lnTo>
                  <a:pt x="0" y="5200757"/>
                </a:lnTo>
                <a:lnTo>
                  <a:pt x="0" y="0"/>
                </a:lnTo>
                <a:close/>
              </a:path>
            </a:pathLst>
          </a:custGeom>
          <a:blipFill>
            <a:blip r:embed="rId5"/>
            <a:stretch>
              <a:fillRect/>
            </a:stretch>
          </a:blipFill>
        </p:spPr>
      </p:sp>
      <p:sp>
        <p:nvSpPr>
          <p:cNvPr id="10" name="TextBox 10"/>
          <p:cNvSpPr txBox="1"/>
          <p:nvPr/>
        </p:nvSpPr>
        <p:spPr>
          <a:xfrm>
            <a:off x="1219717" y="390917"/>
            <a:ext cx="16737356" cy="1077218"/>
          </a:xfrm>
          <a:prstGeom prst="rect">
            <a:avLst/>
          </a:prstGeom>
        </p:spPr>
        <p:txBody>
          <a:bodyPr lIns="0" tIns="0" rIns="0" bIns="0" rtlCol="0" anchor="t">
            <a:spAutoFit/>
          </a:bodyPr>
          <a:lstStyle/>
          <a:p>
            <a:pPr algn="ctr">
              <a:lnSpc>
                <a:spcPts val="8364"/>
              </a:lnSpc>
            </a:pPr>
            <a:r>
              <a:rPr lang="en-US" sz="7000" dirty="0" err="1">
                <a:solidFill>
                  <a:srgbClr val="003EA8"/>
                </a:solidFill>
                <a:latin typeface="Times New Roman" panose="02020603050405020304" pitchFamily="18" charset="0"/>
                <a:cs typeface="Times New Roman" panose="02020603050405020304" pitchFamily="18" charset="0"/>
              </a:rPr>
              <a:t>XÂY</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DỰNG</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MÔ</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HÌNH</a:t>
            </a:r>
            <a:endParaRPr lang="en-US" sz="7000" dirty="0">
              <a:solidFill>
                <a:srgbClr val="003EA8"/>
              </a:solidFill>
              <a:latin typeface="Times New Roman" panose="02020603050405020304" pitchFamily="18" charset="0"/>
              <a:cs typeface="Times New Roman" panose="02020603050405020304" pitchFamily="18" charset="0"/>
            </a:endParaRPr>
          </a:p>
        </p:txBody>
      </p:sp>
      <p:sp>
        <p:nvSpPr>
          <p:cNvPr id="11" name="TextBox 11"/>
          <p:cNvSpPr txBox="1"/>
          <p:nvPr/>
        </p:nvSpPr>
        <p:spPr>
          <a:xfrm>
            <a:off x="0" y="2074655"/>
            <a:ext cx="6813021" cy="858377"/>
          </a:xfrm>
          <a:prstGeom prst="rect">
            <a:avLst/>
          </a:prstGeom>
        </p:spPr>
        <p:txBody>
          <a:bodyPr lIns="0" tIns="0" rIns="0" bIns="0" rtlCol="0" anchor="t">
            <a:spAutoFit/>
          </a:bodyPr>
          <a:lstStyle/>
          <a:p>
            <a:pPr algn="ctr">
              <a:lnSpc>
                <a:spcPts val="7279"/>
              </a:lnSpc>
            </a:pPr>
            <a:r>
              <a:rPr lang="en-US" sz="5199">
                <a:solidFill>
                  <a:srgbClr val="000000"/>
                </a:solidFill>
                <a:latin typeface="Times New Roman" panose="02020603050405020304" pitchFamily="18" charset="0"/>
                <a:cs typeface="Times New Roman" panose="02020603050405020304" pitchFamily="18" charset="0"/>
              </a:rPr>
              <a:t>Phân tích dữ liệu</a:t>
            </a:r>
          </a:p>
        </p:txBody>
      </p:sp>
      <p:sp>
        <p:nvSpPr>
          <p:cNvPr id="12" name="TextBox 12"/>
          <p:cNvSpPr txBox="1"/>
          <p:nvPr/>
        </p:nvSpPr>
        <p:spPr>
          <a:xfrm>
            <a:off x="3279185" y="8931569"/>
            <a:ext cx="11729631" cy="563809"/>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panose="02020603050405020304" pitchFamily="18" charset="0"/>
                <a:cs typeface="Times New Roman" panose="02020603050405020304" pitchFamily="18" charset="0"/>
              </a:rPr>
              <a:t>3 cột dữ liệu chính sử dụng trong xây dựng bài toán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84" y="428386"/>
            <a:ext cx="17114053" cy="2238951"/>
            <a:chOff x="0" y="0"/>
            <a:chExt cx="5999270" cy="784856"/>
          </a:xfrm>
        </p:grpSpPr>
        <p:sp>
          <p:nvSpPr>
            <p:cNvPr id="3" name="Freeform 3"/>
            <p:cNvSpPr/>
            <p:nvPr/>
          </p:nvSpPr>
          <p:spPr>
            <a:xfrm>
              <a:off x="0" y="0"/>
              <a:ext cx="5999270" cy="784856"/>
            </a:xfrm>
            <a:custGeom>
              <a:avLst/>
              <a:gdLst/>
              <a:ahLst/>
              <a:cxnLst/>
              <a:rect l="l" t="t" r="r" b="b"/>
              <a:pathLst>
                <a:path w="5999270" h="784856">
                  <a:moveTo>
                    <a:pt x="0" y="0"/>
                  </a:moveTo>
                  <a:lnTo>
                    <a:pt x="5999270" y="0"/>
                  </a:lnTo>
                  <a:lnTo>
                    <a:pt x="5999270" y="784856"/>
                  </a:lnTo>
                  <a:lnTo>
                    <a:pt x="0" y="784856"/>
                  </a:lnTo>
                  <a:close/>
                </a:path>
              </a:pathLst>
            </a:custGeom>
            <a:solidFill>
              <a:srgbClr val="FFFFFF"/>
            </a:solidFill>
          </p:spPr>
        </p:sp>
      </p:grpSp>
      <p:grpSp>
        <p:nvGrpSpPr>
          <p:cNvPr id="4" name="Group 4"/>
          <p:cNvGrpSpPr/>
          <p:nvPr/>
        </p:nvGrpSpPr>
        <p:grpSpPr>
          <a:xfrm>
            <a:off x="9908900" y="3235000"/>
            <a:ext cx="121908" cy="12190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6" name="Group 6"/>
          <p:cNvGrpSpPr/>
          <p:nvPr/>
        </p:nvGrpSpPr>
        <p:grpSpPr>
          <a:xfrm>
            <a:off x="10055579" y="7995212"/>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8" name="Freeform 8"/>
          <p:cNvSpPr/>
          <p:nvPr/>
        </p:nvSpPr>
        <p:spPr>
          <a:xfrm rot="-278358">
            <a:off x="13650847" y="9676686"/>
            <a:ext cx="5868613" cy="1845945"/>
          </a:xfrm>
          <a:custGeom>
            <a:avLst/>
            <a:gdLst/>
            <a:ahLst/>
            <a:cxnLst/>
            <a:rect l="l" t="t" r="r" b="b"/>
            <a:pathLst>
              <a:path w="5868613" h="1845945">
                <a:moveTo>
                  <a:pt x="0" y="0"/>
                </a:moveTo>
                <a:lnTo>
                  <a:pt x="5868613" y="0"/>
                </a:lnTo>
                <a:lnTo>
                  <a:pt x="5868613" y="1845946"/>
                </a:lnTo>
                <a:lnTo>
                  <a:pt x="0" y="18459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877997" y="2324100"/>
            <a:ext cx="7923079" cy="3288149"/>
          </a:xfrm>
          <a:custGeom>
            <a:avLst/>
            <a:gdLst/>
            <a:ahLst/>
            <a:cxnLst/>
            <a:rect l="l" t="t" r="r" b="b"/>
            <a:pathLst>
              <a:path w="6876929" h="2619783">
                <a:moveTo>
                  <a:pt x="0" y="0"/>
                </a:moveTo>
                <a:lnTo>
                  <a:pt x="6876929" y="0"/>
                </a:lnTo>
                <a:lnTo>
                  <a:pt x="6876929" y="2619783"/>
                </a:lnTo>
                <a:lnTo>
                  <a:pt x="0" y="2619783"/>
                </a:lnTo>
                <a:lnTo>
                  <a:pt x="0" y="0"/>
                </a:lnTo>
                <a:close/>
              </a:path>
            </a:pathLst>
          </a:custGeom>
          <a:blipFill>
            <a:blip r:embed="rId4"/>
            <a:stretch>
              <a:fillRect/>
            </a:stretch>
          </a:blipFill>
        </p:spPr>
      </p:sp>
      <p:sp>
        <p:nvSpPr>
          <p:cNvPr id="10" name="Freeform 10"/>
          <p:cNvSpPr/>
          <p:nvPr/>
        </p:nvSpPr>
        <p:spPr>
          <a:xfrm>
            <a:off x="8601611" y="2051606"/>
            <a:ext cx="9390439" cy="3736302"/>
          </a:xfrm>
          <a:custGeom>
            <a:avLst/>
            <a:gdLst/>
            <a:ahLst/>
            <a:cxnLst/>
            <a:rect l="l" t="t" r="r" b="b"/>
            <a:pathLst>
              <a:path w="9390439" h="3736302">
                <a:moveTo>
                  <a:pt x="0" y="0"/>
                </a:moveTo>
                <a:lnTo>
                  <a:pt x="9390439" y="0"/>
                </a:lnTo>
                <a:lnTo>
                  <a:pt x="9390439" y="3736302"/>
                </a:lnTo>
                <a:lnTo>
                  <a:pt x="0" y="3736302"/>
                </a:lnTo>
                <a:lnTo>
                  <a:pt x="0" y="0"/>
                </a:lnTo>
                <a:close/>
              </a:path>
            </a:pathLst>
          </a:custGeom>
          <a:blipFill>
            <a:blip r:embed="rId5"/>
            <a:stretch>
              <a:fillRect/>
            </a:stretch>
          </a:blipFill>
        </p:spPr>
      </p:sp>
      <p:sp>
        <p:nvSpPr>
          <p:cNvPr id="11" name="Freeform 11"/>
          <p:cNvSpPr/>
          <p:nvPr/>
        </p:nvSpPr>
        <p:spPr>
          <a:xfrm>
            <a:off x="4481341" y="6191133"/>
            <a:ext cx="8815490" cy="3507539"/>
          </a:xfrm>
          <a:custGeom>
            <a:avLst/>
            <a:gdLst/>
            <a:ahLst/>
            <a:cxnLst/>
            <a:rect l="l" t="t" r="r" b="b"/>
            <a:pathLst>
              <a:path w="8815490" h="3507539">
                <a:moveTo>
                  <a:pt x="0" y="0"/>
                </a:moveTo>
                <a:lnTo>
                  <a:pt x="8815490" y="0"/>
                </a:lnTo>
                <a:lnTo>
                  <a:pt x="8815490" y="3507539"/>
                </a:lnTo>
                <a:lnTo>
                  <a:pt x="0" y="3507539"/>
                </a:lnTo>
                <a:lnTo>
                  <a:pt x="0" y="0"/>
                </a:lnTo>
                <a:close/>
              </a:path>
            </a:pathLst>
          </a:custGeom>
          <a:blipFill>
            <a:blip r:embed="rId6"/>
            <a:stretch>
              <a:fillRect/>
            </a:stretch>
          </a:blipFill>
        </p:spPr>
      </p:sp>
      <p:sp>
        <p:nvSpPr>
          <p:cNvPr id="12" name="TextBox 12"/>
          <p:cNvSpPr txBox="1"/>
          <p:nvPr/>
        </p:nvSpPr>
        <p:spPr>
          <a:xfrm>
            <a:off x="1290920" y="510172"/>
            <a:ext cx="16737356" cy="1011367"/>
          </a:xfrm>
          <a:prstGeom prst="rect">
            <a:avLst/>
          </a:prstGeom>
        </p:spPr>
        <p:txBody>
          <a:bodyPr lIns="0" tIns="0" rIns="0" bIns="0" rtlCol="0" anchor="t">
            <a:spAutoFit/>
          </a:bodyPr>
          <a:lstStyle/>
          <a:p>
            <a:pPr algn="ctr">
              <a:lnSpc>
                <a:spcPts val="8364"/>
              </a:lnSpc>
            </a:pPr>
            <a:r>
              <a:rPr lang="en-US" sz="6970" dirty="0" err="1">
                <a:solidFill>
                  <a:srgbClr val="003EA8"/>
                </a:solidFill>
                <a:latin typeface="Times New Roman" panose="02020603050405020304" pitchFamily="18" charset="0"/>
                <a:cs typeface="Times New Roman" panose="02020603050405020304" pitchFamily="18" charset="0"/>
              </a:rPr>
              <a:t>XÂY</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DỰNG</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MÔ</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HÌNH</a:t>
            </a:r>
            <a:endParaRPr lang="en-US" sz="6970" dirty="0">
              <a:solidFill>
                <a:srgbClr val="003EA8"/>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228600" y="1386775"/>
            <a:ext cx="6813021" cy="858377"/>
          </a:xfrm>
          <a:prstGeom prst="rect">
            <a:avLst/>
          </a:prstGeom>
        </p:spPr>
        <p:txBody>
          <a:bodyPr lIns="0" tIns="0" rIns="0" bIns="0" rtlCol="0" anchor="t">
            <a:spAutoFit/>
          </a:bodyPr>
          <a:lstStyle/>
          <a:p>
            <a:pPr algn="ctr">
              <a:lnSpc>
                <a:spcPts val="7279"/>
              </a:lnSpc>
            </a:pPr>
            <a:r>
              <a:rPr lang="en-US" sz="5199" dirty="0" err="1">
                <a:solidFill>
                  <a:srgbClr val="000000"/>
                </a:solidFill>
                <a:latin typeface="Times New Roman" panose="02020603050405020304" pitchFamily="18" charset="0"/>
                <a:cs typeface="Times New Roman" panose="02020603050405020304" pitchFamily="18" charset="0"/>
              </a:rPr>
              <a:t>Phân</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tích</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dữ</a:t>
            </a:r>
            <a:r>
              <a:rPr lang="en-US" sz="5199" dirty="0">
                <a:solidFill>
                  <a:srgbClr val="000000"/>
                </a:solidFill>
                <a:latin typeface="Times New Roman" panose="02020603050405020304" pitchFamily="18" charset="0"/>
                <a:cs typeface="Times New Roman" panose="02020603050405020304" pitchFamily="18" charset="0"/>
              </a:rPr>
              <a:t> liệu</a:t>
            </a:r>
          </a:p>
        </p:txBody>
      </p:sp>
      <p:sp>
        <p:nvSpPr>
          <p:cNvPr id="14" name="TextBox 14"/>
          <p:cNvSpPr txBox="1"/>
          <p:nvPr/>
        </p:nvSpPr>
        <p:spPr>
          <a:xfrm>
            <a:off x="10177487" y="5730758"/>
            <a:ext cx="6776947" cy="411716"/>
          </a:xfrm>
          <a:prstGeom prst="rect">
            <a:avLst/>
          </a:prstGeom>
        </p:spPr>
        <p:txBody>
          <a:bodyPr lIns="0" tIns="0" rIns="0" bIns="0" rtlCol="0" anchor="t">
            <a:spAutoFit/>
          </a:bodyPr>
          <a:lstStyle/>
          <a:p>
            <a:pPr algn="ctr">
              <a:lnSpc>
                <a:spcPts val="3499"/>
              </a:lnSpc>
            </a:pPr>
            <a:r>
              <a:rPr lang="en-US" sz="2499" dirty="0" err="1">
                <a:solidFill>
                  <a:srgbClr val="000000"/>
                </a:solidFill>
                <a:latin typeface="Times New Roman" panose="02020603050405020304" pitchFamily="18" charset="0"/>
                <a:cs typeface="Times New Roman" panose="02020603050405020304" pitchFamily="18" charset="0"/>
              </a:rPr>
              <a:t>Biểu</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đồ</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phân</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phối</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số</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lượng</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đánh</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giá</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theo</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phim</a:t>
            </a:r>
            <a:endParaRPr lang="en-US" sz="2499" dirty="0">
              <a:solidFill>
                <a:srgbClr val="000000"/>
              </a:solidFill>
              <a:latin typeface="Times New Roman" panose="02020603050405020304" pitchFamily="18" charset="0"/>
              <a:cs typeface="Times New Roman" panose="02020603050405020304" pitchFamily="18" charset="0"/>
            </a:endParaRPr>
          </a:p>
        </p:txBody>
      </p:sp>
      <p:sp>
        <p:nvSpPr>
          <p:cNvPr id="15" name="TextBox 15"/>
          <p:cNvSpPr txBox="1"/>
          <p:nvPr/>
        </p:nvSpPr>
        <p:spPr>
          <a:xfrm>
            <a:off x="1972499" y="5695833"/>
            <a:ext cx="5133142" cy="411716"/>
          </a:xfrm>
          <a:prstGeom prst="rect">
            <a:avLst/>
          </a:prstGeom>
        </p:spPr>
        <p:txBody>
          <a:bodyPr lIns="0" tIns="0" rIns="0" bIns="0" rtlCol="0" anchor="t">
            <a:spAutoFit/>
          </a:bodyPr>
          <a:lstStyle/>
          <a:p>
            <a:pPr algn="ctr">
              <a:lnSpc>
                <a:spcPts val="3499"/>
              </a:lnSpc>
            </a:pPr>
            <a:r>
              <a:rPr lang="en-US" sz="2499" dirty="0" err="1">
                <a:solidFill>
                  <a:srgbClr val="000000"/>
                </a:solidFill>
                <a:latin typeface="Times New Roman" panose="02020603050405020304" pitchFamily="18" charset="0"/>
                <a:cs typeface="Times New Roman" panose="02020603050405020304" pitchFamily="18" charset="0"/>
              </a:rPr>
              <a:t>Biểu</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đồ</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phân</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tích</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số</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lượng</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đánh</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giá</a:t>
            </a:r>
            <a:endParaRPr lang="en-US" sz="2499" dirty="0">
              <a:solidFill>
                <a:srgbClr val="000000"/>
              </a:solidFill>
              <a:latin typeface="Times New Roman" panose="02020603050405020304" pitchFamily="18" charset="0"/>
              <a:cs typeface="Times New Roman" panose="02020603050405020304" pitchFamily="18" charset="0"/>
            </a:endParaRPr>
          </a:p>
        </p:txBody>
      </p:sp>
      <p:sp>
        <p:nvSpPr>
          <p:cNvPr id="16" name="TextBox 16"/>
          <p:cNvSpPr txBox="1"/>
          <p:nvPr/>
        </p:nvSpPr>
        <p:spPr>
          <a:xfrm>
            <a:off x="4986827" y="9708197"/>
            <a:ext cx="7796219" cy="411716"/>
          </a:xfrm>
          <a:prstGeom prst="rect">
            <a:avLst/>
          </a:prstGeom>
        </p:spPr>
        <p:txBody>
          <a:bodyPr lIns="0" tIns="0" rIns="0" bIns="0" rtlCol="0" anchor="t">
            <a:spAutoFit/>
          </a:bodyPr>
          <a:lstStyle/>
          <a:p>
            <a:pPr algn="ctr">
              <a:lnSpc>
                <a:spcPts val="3499"/>
              </a:lnSpc>
            </a:pPr>
            <a:r>
              <a:rPr lang="en-US" sz="2499" dirty="0" err="1">
                <a:solidFill>
                  <a:srgbClr val="000000"/>
                </a:solidFill>
                <a:latin typeface="Times New Roman" panose="02020603050405020304" pitchFamily="18" charset="0"/>
                <a:cs typeface="Times New Roman" panose="02020603050405020304" pitchFamily="18" charset="0"/>
              </a:rPr>
              <a:t>Biểu</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đồ</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phân</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phối</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số</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lượng</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đánh</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giá</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theo</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người</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dùng</a:t>
            </a:r>
            <a:endParaRPr lang="en-US" sz="2499"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258" y="-191271"/>
            <a:ext cx="1648097" cy="164809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3EA8"/>
            </a:solidFill>
          </p:spPr>
        </p:sp>
        <p:sp>
          <p:nvSpPr>
            <p:cNvPr id="4" name="TextBox 4"/>
            <p:cNvSpPr txBox="1"/>
            <p:nvPr/>
          </p:nvSpPr>
          <p:spPr>
            <a:xfrm>
              <a:off x="139700" y="92075"/>
              <a:ext cx="533400" cy="581025"/>
            </a:xfrm>
            <a:prstGeom prst="rect">
              <a:avLst/>
            </a:prstGeom>
          </p:spPr>
          <p:txBody>
            <a:bodyPr lIns="50800" tIns="50800" rIns="50800" bIns="50800" rtlCol="0" anchor="ctr"/>
            <a:lstStyle/>
            <a:p>
              <a:pPr algn="ctr">
                <a:lnSpc>
                  <a:spcPts val="3499"/>
                </a:lnSpc>
              </a:pPr>
              <a:endParaRPr>
                <a:latin typeface="Times New Roman" panose="02020603050405020304" pitchFamily="18" charset="0"/>
                <a:cs typeface="Times New Roman" panose="02020603050405020304" pitchFamily="18" charset="0"/>
              </a:endParaRPr>
            </a:p>
          </p:txBody>
        </p:sp>
      </p:grpSp>
      <p:sp>
        <p:nvSpPr>
          <p:cNvPr id="6" name="TextBox 6"/>
          <p:cNvSpPr txBox="1"/>
          <p:nvPr/>
        </p:nvSpPr>
        <p:spPr>
          <a:xfrm>
            <a:off x="406784" y="102089"/>
            <a:ext cx="12654211" cy="858377"/>
          </a:xfrm>
          <a:prstGeom prst="rect">
            <a:avLst/>
          </a:prstGeom>
        </p:spPr>
        <p:txBody>
          <a:bodyPr lIns="0" tIns="0" rIns="0" bIns="0" rtlCol="0" anchor="t">
            <a:spAutoFit/>
          </a:bodyPr>
          <a:lstStyle/>
          <a:p>
            <a:pPr algn="ctr">
              <a:lnSpc>
                <a:spcPts val="7279"/>
              </a:lnSpc>
            </a:pPr>
            <a:r>
              <a:rPr lang="en-US" sz="5199" dirty="0" err="1">
                <a:solidFill>
                  <a:schemeClr val="tx2"/>
                </a:solidFill>
                <a:latin typeface="Times New Roman" panose="02020603050405020304" pitchFamily="18" charset="0"/>
                <a:cs typeface="Times New Roman" panose="02020603050405020304" pitchFamily="18" charset="0"/>
              </a:rPr>
              <a:t>Mô</a:t>
            </a:r>
            <a:r>
              <a:rPr lang="en-US" sz="5199" dirty="0">
                <a:solidFill>
                  <a:schemeClr val="tx2"/>
                </a:solidFill>
                <a:latin typeface="Times New Roman" panose="02020603050405020304" pitchFamily="18" charset="0"/>
                <a:cs typeface="Times New Roman" panose="02020603050405020304" pitchFamily="18" charset="0"/>
              </a:rPr>
              <a:t> </a:t>
            </a:r>
            <a:r>
              <a:rPr lang="en-US" sz="5199" dirty="0" err="1">
                <a:solidFill>
                  <a:schemeClr val="tx2"/>
                </a:solidFill>
                <a:latin typeface="Times New Roman" panose="02020603050405020304" pitchFamily="18" charset="0"/>
                <a:cs typeface="Times New Roman" panose="02020603050405020304" pitchFamily="18" charset="0"/>
              </a:rPr>
              <a:t>hình</a:t>
            </a:r>
            <a:r>
              <a:rPr lang="en-US" sz="5199" dirty="0">
                <a:solidFill>
                  <a:schemeClr val="tx2"/>
                </a:solidFill>
                <a:latin typeface="Times New Roman" panose="02020603050405020304" pitchFamily="18" charset="0"/>
                <a:cs typeface="Times New Roman" panose="02020603050405020304" pitchFamily="18" charset="0"/>
              </a:rPr>
              <a:t> K-Nearest Neighbors (KNN)</a:t>
            </a:r>
          </a:p>
        </p:txBody>
      </p:sp>
      <p:sp>
        <p:nvSpPr>
          <p:cNvPr id="7" name="TextBox 7"/>
          <p:cNvSpPr txBox="1"/>
          <p:nvPr/>
        </p:nvSpPr>
        <p:spPr>
          <a:xfrm>
            <a:off x="385548" y="2413815"/>
            <a:ext cx="9415723" cy="4081245"/>
          </a:xfrm>
          <a:prstGeom prst="rect">
            <a:avLst/>
          </a:prstGeom>
        </p:spPr>
        <p:txBody>
          <a:bodyPr lIns="0" tIns="0" rIns="0" bIns="0" rtlCol="0" anchor="t">
            <a:spAutoFit/>
          </a:bodyPr>
          <a:lstStyle/>
          <a:p>
            <a:pPr marL="713691" lvl="1" indent="-356845" algn="just">
              <a:lnSpc>
                <a:spcPts val="4627"/>
              </a:lnSpc>
              <a:buFont typeface="Arial"/>
              <a:buChar char="•"/>
            </a:pPr>
            <a:r>
              <a:rPr lang="en-US" sz="3305" dirty="0">
                <a:solidFill>
                  <a:srgbClr val="000000"/>
                </a:solidFill>
                <a:latin typeface="Times New Roman" panose="02020603050405020304" pitchFamily="18" charset="0"/>
                <a:cs typeface="Times New Roman" panose="02020603050405020304" pitchFamily="18" charset="0"/>
              </a:rPr>
              <a:t>Đầu </a:t>
            </a:r>
            <a:r>
              <a:rPr lang="en-US" sz="3305" dirty="0" err="1">
                <a:solidFill>
                  <a:srgbClr val="000000"/>
                </a:solidFill>
                <a:latin typeface="Times New Roman" panose="02020603050405020304" pitchFamily="18" charset="0"/>
                <a:cs typeface="Times New Roman" panose="02020603050405020304" pitchFamily="18" charset="0"/>
              </a:rPr>
              <a:t>vào</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nhập</a:t>
            </a:r>
            <a:r>
              <a:rPr lang="en-US" sz="3305" dirty="0">
                <a:solidFill>
                  <a:srgbClr val="000000"/>
                </a:solidFill>
                <a:latin typeface="Times New Roman" panose="02020603050405020304" pitchFamily="18" charset="0"/>
                <a:cs typeface="Times New Roman" panose="02020603050405020304" pitchFamily="18" charset="0"/>
              </a:rPr>
              <a:t> tên </a:t>
            </a:r>
            <a:r>
              <a:rPr lang="en-US" sz="3305" dirty="0" err="1">
                <a:solidFill>
                  <a:srgbClr val="000000"/>
                </a:solidFill>
                <a:latin typeface="Times New Roman" panose="02020603050405020304" pitchFamily="18" charset="0"/>
                <a:cs typeface="Times New Roman" panose="02020603050405020304" pitchFamily="18" charset="0"/>
              </a:rPr>
              <a:t>một</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bộ</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phim</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có</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trong</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bộ</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dữ</a:t>
            </a:r>
            <a:r>
              <a:rPr lang="en-US" sz="3305" dirty="0">
                <a:solidFill>
                  <a:srgbClr val="000000"/>
                </a:solidFill>
                <a:latin typeface="Times New Roman" panose="02020603050405020304" pitchFamily="18" charset="0"/>
                <a:cs typeface="Times New Roman" panose="02020603050405020304" pitchFamily="18" charset="0"/>
              </a:rPr>
              <a:t> liệu</a:t>
            </a:r>
          </a:p>
          <a:p>
            <a:pPr algn="just">
              <a:lnSpc>
                <a:spcPts val="4627"/>
              </a:lnSpc>
            </a:pPr>
            <a:endParaRPr lang="en-US" sz="3305" dirty="0">
              <a:solidFill>
                <a:srgbClr val="000000"/>
              </a:solidFill>
              <a:latin typeface="Times New Roman" panose="02020603050405020304" pitchFamily="18" charset="0"/>
              <a:cs typeface="Times New Roman" panose="02020603050405020304" pitchFamily="18" charset="0"/>
            </a:endParaRPr>
          </a:p>
          <a:p>
            <a:pPr marL="713691" lvl="1" indent="-356845" algn="just">
              <a:lnSpc>
                <a:spcPts val="4627"/>
              </a:lnSpc>
              <a:buFont typeface="Arial"/>
              <a:buChar char="•"/>
            </a:pPr>
            <a:r>
              <a:rPr lang="en-US" sz="3305" dirty="0">
                <a:solidFill>
                  <a:srgbClr val="000000"/>
                </a:solidFill>
                <a:latin typeface="Times New Roman" panose="02020603050405020304" pitchFamily="18" charset="0"/>
                <a:cs typeface="Times New Roman" panose="02020603050405020304" pitchFamily="18" charset="0"/>
              </a:rPr>
              <a:t>Đầu </a:t>
            </a:r>
            <a:r>
              <a:rPr lang="en-US" sz="3305" dirty="0" err="1">
                <a:solidFill>
                  <a:srgbClr val="000000"/>
                </a:solidFill>
                <a:latin typeface="Times New Roman" panose="02020603050405020304" pitchFamily="18" charset="0"/>
                <a:cs typeface="Times New Roman" panose="02020603050405020304" pitchFamily="18" charset="0"/>
              </a:rPr>
              <a:t>ra</a:t>
            </a:r>
            <a:r>
              <a:rPr lang="en-US" sz="3305" dirty="0">
                <a:solidFill>
                  <a:srgbClr val="000000"/>
                </a:solidFill>
                <a:latin typeface="Times New Roman" panose="02020603050405020304" pitchFamily="18" charset="0"/>
                <a:cs typeface="Times New Roman" panose="02020603050405020304" pitchFamily="18" charset="0"/>
              </a:rPr>
              <a:t>: 10 </a:t>
            </a:r>
            <a:r>
              <a:rPr lang="en-US" sz="3305" dirty="0" err="1">
                <a:solidFill>
                  <a:srgbClr val="000000"/>
                </a:solidFill>
                <a:latin typeface="Times New Roman" panose="02020603050405020304" pitchFamily="18" charset="0"/>
                <a:cs typeface="Times New Roman" panose="02020603050405020304" pitchFamily="18" charset="0"/>
              </a:rPr>
              <a:t>bộ</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phim</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tương</a:t>
            </a:r>
            <a:r>
              <a:rPr lang="en-US" sz="3305" dirty="0">
                <a:solidFill>
                  <a:srgbClr val="000000"/>
                </a:solidFill>
                <a:latin typeface="Times New Roman" panose="02020603050405020304" pitchFamily="18" charset="0"/>
                <a:cs typeface="Times New Roman" panose="02020603050405020304" pitchFamily="18" charset="0"/>
              </a:rPr>
              <a:t> tự </a:t>
            </a:r>
            <a:r>
              <a:rPr lang="en-US" sz="3305" dirty="0" err="1">
                <a:solidFill>
                  <a:srgbClr val="000000"/>
                </a:solidFill>
                <a:latin typeface="Times New Roman" panose="02020603050405020304" pitchFamily="18" charset="0"/>
                <a:cs typeface="Times New Roman" panose="02020603050405020304" pitchFamily="18" charset="0"/>
              </a:rPr>
              <a:t>và</a:t>
            </a:r>
            <a:r>
              <a:rPr lang="en-US" sz="3305" dirty="0">
                <a:solidFill>
                  <a:srgbClr val="000000"/>
                </a:solidFill>
                <a:latin typeface="Times New Roman" panose="02020603050405020304" pitchFamily="18" charset="0"/>
                <a:cs typeface="Times New Roman" panose="02020603050405020304" pitchFamily="18" charset="0"/>
              </a:rPr>
              <a:t> chỉ </a:t>
            </a:r>
            <a:r>
              <a:rPr lang="en-US" sz="3305" dirty="0" err="1">
                <a:solidFill>
                  <a:srgbClr val="000000"/>
                </a:solidFill>
                <a:latin typeface="Times New Roman" panose="02020603050405020304" pitchFamily="18" charset="0"/>
                <a:cs typeface="Times New Roman" panose="02020603050405020304" pitchFamily="18" charset="0"/>
              </a:rPr>
              <a:t>số</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độ</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đo</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tương</a:t>
            </a:r>
            <a:r>
              <a:rPr lang="en-US" sz="3305" dirty="0">
                <a:solidFill>
                  <a:srgbClr val="000000"/>
                </a:solidFill>
                <a:latin typeface="Times New Roman" panose="02020603050405020304" pitchFamily="18" charset="0"/>
                <a:cs typeface="Times New Roman" panose="02020603050405020304" pitchFamily="18" charset="0"/>
              </a:rPr>
              <a:t> tự cosine </a:t>
            </a:r>
            <a:r>
              <a:rPr lang="en-US" sz="3305" dirty="0" err="1">
                <a:solidFill>
                  <a:srgbClr val="000000"/>
                </a:solidFill>
                <a:latin typeface="Times New Roman" panose="02020603050405020304" pitchFamily="18" charset="0"/>
                <a:cs typeface="Times New Roman" panose="02020603050405020304" pitchFamily="18" charset="0"/>
              </a:rPr>
              <a:t>tương</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ứng</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với</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từng</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bộ</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phim</a:t>
            </a:r>
            <a:r>
              <a:rPr lang="en-US" sz="3305" dirty="0">
                <a:solidFill>
                  <a:srgbClr val="000000"/>
                </a:solidFill>
                <a:latin typeface="Times New Roman" panose="02020603050405020304" pitchFamily="18" charset="0"/>
                <a:cs typeface="Times New Roman" panose="02020603050405020304" pitchFamily="18" charset="0"/>
              </a:rPr>
              <a:t>.</a:t>
            </a:r>
          </a:p>
          <a:p>
            <a:pPr algn="just">
              <a:lnSpc>
                <a:spcPts val="4627"/>
              </a:lnSpc>
            </a:pPr>
            <a:endParaRPr lang="en-US" sz="3305" dirty="0">
              <a:solidFill>
                <a:srgbClr val="000000"/>
              </a:solidFill>
              <a:latin typeface="Times New Roman" panose="02020603050405020304" pitchFamily="18" charset="0"/>
              <a:cs typeface="Times New Roman" panose="02020603050405020304" pitchFamily="18" charset="0"/>
            </a:endParaRPr>
          </a:p>
          <a:p>
            <a:pPr marL="713691" lvl="1" indent="-356845" algn="just">
              <a:lnSpc>
                <a:spcPts val="4627"/>
              </a:lnSpc>
              <a:buFont typeface="Arial"/>
              <a:buChar char="•"/>
            </a:pPr>
            <a:r>
              <a:rPr lang="en-US" sz="3305" dirty="0" err="1">
                <a:solidFill>
                  <a:srgbClr val="000000"/>
                </a:solidFill>
                <a:latin typeface="Times New Roman" panose="02020603050405020304" pitchFamily="18" charset="0"/>
                <a:cs typeface="Times New Roman" panose="02020603050405020304" pitchFamily="18" charset="0"/>
              </a:rPr>
              <a:t>Điều</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chỉnh</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tham</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số</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của</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thuật</a:t>
            </a:r>
            <a:r>
              <a:rPr lang="en-US" sz="3305" dirty="0">
                <a:solidFill>
                  <a:srgbClr val="000000"/>
                </a:solidFill>
                <a:latin typeface="Times New Roman" panose="02020603050405020304" pitchFamily="18" charset="0"/>
                <a:cs typeface="Times New Roman" panose="02020603050405020304" pitchFamily="18" charset="0"/>
              </a:rPr>
              <a:t> toán </a:t>
            </a:r>
            <a:r>
              <a:rPr lang="en-US" sz="3305" dirty="0" err="1">
                <a:solidFill>
                  <a:srgbClr val="000000"/>
                </a:solidFill>
                <a:latin typeface="Times New Roman" panose="02020603050405020304" pitchFamily="18" charset="0"/>
                <a:cs typeface="Times New Roman" panose="02020603050405020304" pitchFamily="18" charset="0"/>
              </a:rPr>
              <a:t>với</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GridSearchCV</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để</a:t>
            </a:r>
            <a:r>
              <a:rPr lang="en-US" sz="3305" dirty="0">
                <a:solidFill>
                  <a:srgbClr val="000000"/>
                </a:solidFill>
                <a:latin typeface="Times New Roman" panose="02020603050405020304" pitchFamily="18" charset="0"/>
                <a:cs typeface="Times New Roman" panose="02020603050405020304" pitchFamily="18" charset="0"/>
              </a:rPr>
              <a:t> tìm </a:t>
            </a:r>
            <a:r>
              <a:rPr lang="en-US" sz="3305" dirty="0" err="1">
                <a:solidFill>
                  <a:srgbClr val="000000"/>
                </a:solidFill>
                <a:latin typeface="Times New Roman" panose="02020603050405020304" pitchFamily="18" charset="0"/>
                <a:cs typeface="Times New Roman" panose="02020603050405020304" pitchFamily="18" charset="0"/>
              </a:rPr>
              <a:t>ra</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tham</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số</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tốt</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nhất</a:t>
            </a:r>
            <a:r>
              <a:rPr lang="en-US" sz="3305" dirty="0">
                <a:solidFill>
                  <a:srgbClr val="000000"/>
                </a:solidFill>
                <a:latin typeface="Times New Roman" panose="02020603050405020304" pitchFamily="18" charset="0"/>
                <a:cs typeface="Times New Roman" panose="02020603050405020304" pitchFamily="18" charset="0"/>
              </a:rPr>
              <a:t>.</a:t>
            </a:r>
          </a:p>
        </p:txBody>
      </p:sp>
      <p:graphicFrame>
        <p:nvGraphicFramePr>
          <p:cNvPr id="8" name="Table 7">
            <a:extLst>
              <a:ext uri="{FF2B5EF4-FFF2-40B4-BE49-F238E27FC236}">
                <a16:creationId xmlns:a16="http://schemas.microsoft.com/office/drawing/2014/main" id="{067F7DD9-E1E8-22B6-AF61-A2FB3354BC88}"/>
              </a:ext>
            </a:extLst>
          </p:cNvPr>
          <p:cNvGraphicFramePr>
            <a:graphicFrameLocks noGrp="1"/>
          </p:cNvGraphicFramePr>
          <p:nvPr>
            <p:extLst>
              <p:ext uri="{D42A27DB-BD31-4B8C-83A1-F6EECF244321}">
                <p14:modId xmlns:p14="http://schemas.microsoft.com/office/powerpoint/2010/main" val="1167553282"/>
              </p:ext>
            </p:extLst>
          </p:nvPr>
        </p:nvGraphicFramePr>
        <p:xfrm>
          <a:off x="10668000" y="1943100"/>
          <a:ext cx="7005852" cy="6781800"/>
        </p:xfrm>
        <a:graphic>
          <a:graphicData uri="http://schemas.openxmlformats.org/drawingml/2006/table">
            <a:tbl>
              <a:tblPr firstRow="1" bandRow="1">
                <a:tableStyleId>{5C22544A-7EE6-4342-B048-85BDC9FD1C3A}</a:tableStyleId>
              </a:tblPr>
              <a:tblGrid>
                <a:gridCol w="3502926">
                  <a:extLst>
                    <a:ext uri="{9D8B030D-6E8A-4147-A177-3AD203B41FA5}">
                      <a16:colId xmlns:a16="http://schemas.microsoft.com/office/drawing/2014/main" val="477886505"/>
                    </a:ext>
                  </a:extLst>
                </a:gridCol>
                <a:gridCol w="3502926">
                  <a:extLst>
                    <a:ext uri="{9D8B030D-6E8A-4147-A177-3AD203B41FA5}">
                      <a16:colId xmlns:a16="http://schemas.microsoft.com/office/drawing/2014/main" val="2130987724"/>
                    </a:ext>
                  </a:extLst>
                </a:gridCol>
              </a:tblGrid>
              <a:tr h="1356360">
                <a:tc>
                  <a:txBody>
                    <a:bodyPr/>
                    <a:lstStyle/>
                    <a:p>
                      <a:pPr algn="ctr">
                        <a:lnSpc>
                          <a:spcPct val="200000"/>
                        </a:lnSpc>
                      </a:pPr>
                      <a:r>
                        <a:rPr lang="en-US" sz="3000" b="0" dirty="0" err="1">
                          <a:solidFill>
                            <a:schemeClr val="tx1"/>
                          </a:solidFill>
                          <a:latin typeface="Times New Roman" panose="02020603050405020304" pitchFamily="18" charset="0"/>
                          <a:ea typeface="Arimo" panose="020B0604020202020204" charset="0"/>
                          <a:cs typeface="Times New Roman" panose="02020603050405020304" pitchFamily="18" charset="0"/>
                        </a:rPr>
                        <a:t>Tham</a:t>
                      </a: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 </a:t>
                      </a:r>
                      <a:r>
                        <a:rPr lang="en-US" sz="3000" b="0" dirty="0" err="1">
                          <a:solidFill>
                            <a:schemeClr val="tx1"/>
                          </a:solidFill>
                          <a:latin typeface="Times New Roman" panose="02020603050405020304" pitchFamily="18" charset="0"/>
                          <a:ea typeface="Arimo" panose="020B0604020202020204" charset="0"/>
                          <a:cs typeface="Times New Roman" panose="02020603050405020304" pitchFamily="18" charset="0"/>
                        </a:rPr>
                        <a:t>số</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sz="3000" b="0" dirty="0" err="1">
                          <a:solidFill>
                            <a:schemeClr val="tx1"/>
                          </a:solidFill>
                          <a:latin typeface="Times New Roman" panose="02020603050405020304" pitchFamily="18" charset="0"/>
                          <a:ea typeface="Arimo" panose="020B0604020202020204" charset="0"/>
                          <a:cs typeface="Times New Roman" panose="02020603050405020304" pitchFamily="18" charset="0"/>
                        </a:rPr>
                        <a:t>Phạm</a:t>
                      </a: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 vi</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6671"/>
                  </a:ext>
                </a:extLst>
              </a:tr>
              <a:tr h="1356360">
                <a:tc>
                  <a:txBody>
                    <a:bodyPr/>
                    <a:lstStyle/>
                    <a:p>
                      <a:pPr algn="ctr">
                        <a:lnSpc>
                          <a:spcPct val="200000"/>
                        </a:lnSpc>
                      </a:pP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algorithm</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brute</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1231104"/>
                  </a:ext>
                </a:extLst>
              </a:tr>
              <a:tr h="1356360">
                <a:tc>
                  <a:txBody>
                    <a:bodyPr/>
                    <a:lstStyle/>
                    <a:p>
                      <a:pPr algn="ctr">
                        <a:lnSpc>
                          <a:spcPct val="200000"/>
                        </a:lnSpc>
                      </a:pP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metric</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sz="3000" b="0" dirty="0" err="1">
                          <a:solidFill>
                            <a:schemeClr val="tx1"/>
                          </a:solidFill>
                          <a:latin typeface="Times New Roman" panose="02020603050405020304" pitchFamily="18" charset="0"/>
                          <a:ea typeface="Arimo" panose="020B0604020202020204" charset="0"/>
                          <a:cs typeface="Times New Roman" panose="02020603050405020304" pitchFamily="18" charset="0"/>
                        </a:rPr>
                        <a:t>consine</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7480714"/>
                  </a:ext>
                </a:extLst>
              </a:tr>
              <a:tr h="1356360">
                <a:tc>
                  <a:txBody>
                    <a:bodyPr/>
                    <a:lstStyle/>
                    <a:p>
                      <a:pPr algn="ctr">
                        <a:lnSpc>
                          <a:spcPct val="200000"/>
                        </a:lnSpc>
                      </a:pPr>
                      <a:r>
                        <a:rPr lang="en-US" sz="3000" b="0" dirty="0" err="1">
                          <a:solidFill>
                            <a:schemeClr val="tx1"/>
                          </a:solidFill>
                          <a:latin typeface="Times New Roman" panose="02020603050405020304" pitchFamily="18" charset="0"/>
                          <a:ea typeface="Arimo" panose="020B0604020202020204" charset="0"/>
                          <a:cs typeface="Times New Roman" panose="02020603050405020304" pitchFamily="18" charset="0"/>
                        </a:rPr>
                        <a:t>n_neighbors</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5</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4219633"/>
                  </a:ext>
                </a:extLst>
              </a:tr>
              <a:tr h="1356360">
                <a:tc>
                  <a:txBody>
                    <a:bodyPr/>
                    <a:lstStyle/>
                    <a:p>
                      <a:pPr algn="ctr">
                        <a:lnSpc>
                          <a:spcPct val="200000"/>
                        </a:lnSpc>
                      </a:pP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radius</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1</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03676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258" y="-191271"/>
            <a:ext cx="1648097" cy="164809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3EA8"/>
            </a:solidFill>
          </p:spPr>
        </p:sp>
        <p:sp>
          <p:nvSpPr>
            <p:cNvPr id="4" name="TextBox 4"/>
            <p:cNvSpPr txBox="1"/>
            <p:nvPr/>
          </p:nvSpPr>
          <p:spPr>
            <a:xfrm>
              <a:off x="139700" y="92075"/>
              <a:ext cx="533400" cy="581025"/>
            </a:xfrm>
            <a:prstGeom prst="rect">
              <a:avLst/>
            </a:prstGeom>
          </p:spPr>
          <p:txBody>
            <a:bodyPr lIns="50800" tIns="50800" rIns="50800" bIns="50800" rtlCol="0" anchor="ctr"/>
            <a:lstStyle/>
            <a:p>
              <a:pPr algn="ctr">
                <a:lnSpc>
                  <a:spcPts val="3499"/>
                </a:lnSpc>
              </a:pPr>
              <a:endParaRPr>
                <a:latin typeface="Times New Roman" panose="02020603050405020304" pitchFamily="18" charset="0"/>
                <a:cs typeface="Times New Roman" panose="02020603050405020304" pitchFamily="18" charset="0"/>
              </a:endParaRPr>
            </a:p>
          </p:txBody>
        </p:sp>
      </p:grpSp>
      <p:sp>
        <p:nvSpPr>
          <p:cNvPr id="6" name="TextBox 6"/>
          <p:cNvSpPr txBox="1"/>
          <p:nvPr/>
        </p:nvSpPr>
        <p:spPr>
          <a:xfrm>
            <a:off x="668839" y="155304"/>
            <a:ext cx="14722225" cy="858377"/>
          </a:xfrm>
          <a:prstGeom prst="rect">
            <a:avLst/>
          </a:prstGeom>
        </p:spPr>
        <p:txBody>
          <a:bodyPr lIns="0" tIns="0" rIns="0" bIns="0" rtlCol="0" anchor="t">
            <a:spAutoFit/>
          </a:bodyPr>
          <a:lstStyle/>
          <a:p>
            <a:pPr algn="ctr">
              <a:lnSpc>
                <a:spcPts val="7279"/>
              </a:lnSpc>
            </a:pPr>
            <a:r>
              <a:rPr lang="en-US" sz="5199" dirty="0" err="1">
                <a:solidFill>
                  <a:schemeClr val="tx2"/>
                </a:solidFill>
                <a:latin typeface="Times New Roman" panose="02020603050405020304" pitchFamily="18" charset="0"/>
                <a:cs typeface="Times New Roman" panose="02020603050405020304" pitchFamily="18" charset="0"/>
              </a:rPr>
              <a:t>Mô</a:t>
            </a:r>
            <a:r>
              <a:rPr lang="en-US" sz="5199" dirty="0">
                <a:solidFill>
                  <a:schemeClr val="tx2"/>
                </a:solidFill>
                <a:latin typeface="Times New Roman" panose="02020603050405020304" pitchFamily="18" charset="0"/>
                <a:cs typeface="Times New Roman" panose="02020603050405020304" pitchFamily="18" charset="0"/>
              </a:rPr>
              <a:t> </a:t>
            </a:r>
            <a:r>
              <a:rPr lang="en-US" sz="5199" dirty="0" err="1">
                <a:solidFill>
                  <a:schemeClr val="tx2"/>
                </a:solidFill>
                <a:latin typeface="Times New Roman" panose="02020603050405020304" pitchFamily="18" charset="0"/>
                <a:cs typeface="Times New Roman" panose="02020603050405020304" pitchFamily="18" charset="0"/>
              </a:rPr>
              <a:t>hình</a:t>
            </a:r>
            <a:r>
              <a:rPr lang="en-US" sz="5199" dirty="0">
                <a:solidFill>
                  <a:schemeClr val="tx2"/>
                </a:solidFill>
                <a:latin typeface="Times New Roman" panose="02020603050405020304" pitchFamily="18" charset="0"/>
                <a:cs typeface="Times New Roman" panose="02020603050405020304" pitchFamily="18" charset="0"/>
              </a:rPr>
              <a:t> Singular Value Decomposition (SVD)</a:t>
            </a:r>
          </a:p>
        </p:txBody>
      </p:sp>
      <p:sp>
        <p:nvSpPr>
          <p:cNvPr id="7" name="TextBox 7"/>
          <p:cNvSpPr txBox="1"/>
          <p:nvPr/>
        </p:nvSpPr>
        <p:spPr>
          <a:xfrm>
            <a:off x="385548" y="2775657"/>
            <a:ext cx="9415723" cy="4081245"/>
          </a:xfrm>
          <a:prstGeom prst="rect">
            <a:avLst/>
          </a:prstGeom>
        </p:spPr>
        <p:txBody>
          <a:bodyPr lIns="0" tIns="0" rIns="0" bIns="0" rtlCol="0" anchor="t">
            <a:spAutoFit/>
          </a:bodyPr>
          <a:lstStyle/>
          <a:p>
            <a:pPr marL="713691" lvl="1" indent="-356845" algn="just">
              <a:lnSpc>
                <a:spcPts val="4627"/>
              </a:lnSpc>
              <a:buFont typeface="Arial"/>
              <a:buChar char="•"/>
            </a:pPr>
            <a:r>
              <a:rPr lang="en-US" sz="3305" dirty="0">
                <a:solidFill>
                  <a:srgbClr val="000000"/>
                </a:solidFill>
                <a:latin typeface="Times New Roman" panose="02020603050405020304" pitchFamily="18" charset="0"/>
                <a:cs typeface="Times New Roman" panose="02020603050405020304" pitchFamily="18" charset="0"/>
              </a:rPr>
              <a:t>Đầu </a:t>
            </a:r>
            <a:r>
              <a:rPr lang="en-US" sz="3305" dirty="0" err="1">
                <a:solidFill>
                  <a:srgbClr val="000000"/>
                </a:solidFill>
                <a:latin typeface="Times New Roman" panose="02020603050405020304" pitchFamily="18" charset="0"/>
                <a:cs typeface="Times New Roman" panose="02020603050405020304" pitchFamily="18" charset="0"/>
              </a:rPr>
              <a:t>vào</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nhập</a:t>
            </a:r>
            <a:r>
              <a:rPr lang="en-US" sz="3305" dirty="0">
                <a:solidFill>
                  <a:srgbClr val="000000"/>
                </a:solidFill>
                <a:latin typeface="Times New Roman" panose="02020603050405020304" pitchFamily="18" charset="0"/>
                <a:cs typeface="Times New Roman" panose="02020603050405020304" pitchFamily="18" charset="0"/>
              </a:rPr>
              <a:t> tên </a:t>
            </a:r>
            <a:r>
              <a:rPr lang="en-US" sz="3305" dirty="0" err="1">
                <a:solidFill>
                  <a:srgbClr val="000000"/>
                </a:solidFill>
                <a:latin typeface="Times New Roman" panose="02020603050405020304" pitchFamily="18" charset="0"/>
                <a:cs typeface="Times New Roman" panose="02020603050405020304" pitchFamily="18" charset="0"/>
              </a:rPr>
              <a:t>một</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bộ</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phim</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có</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trong</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bộ</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dữ</a:t>
            </a:r>
            <a:r>
              <a:rPr lang="en-US" sz="3305" dirty="0">
                <a:solidFill>
                  <a:srgbClr val="000000"/>
                </a:solidFill>
                <a:latin typeface="Times New Roman" panose="02020603050405020304" pitchFamily="18" charset="0"/>
                <a:cs typeface="Times New Roman" panose="02020603050405020304" pitchFamily="18" charset="0"/>
              </a:rPr>
              <a:t> liệu</a:t>
            </a:r>
          </a:p>
          <a:p>
            <a:pPr algn="just">
              <a:lnSpc>
                <a:spcPts val="4627"/>
              </a:lnSpc>
            </a:pPr>
            <a:endParaRPr lang="en-US" sz="3305" dirty="0">
              <a:solidFill>
                <a:srgbClr val="000000"/>
              </a:solidFill>
              <a:latin typeface="Times New Roman" panose="02020603050405020304" pitchFamily="18" charset="0"/>
              <a:cs typeface="Times New Roman" panose="02020603050405020304" pitchFamily="18" charset="0"/>
            </a:endParaRPr>
          </a:p>
          <a:p>
            <a:pPr marL="713691" lvl="1" indent="-356845" algn="just">
              <a:lnSpc>
                <a:spcPts val="4627"/>
              </a:lnSpc>
              <a:buFont typeface="Arial"/>
              <a:buChar char="•"/>
            </a:pPr>
            <a:r>
              <a:rPr lang="en-US" sz="3305" dirty="0">
                <a:solidFill>
                  <a:srgbClr val="000000"/>
                </a:solidFill>
                <a:latin typeface="Times New Roman" panose="02020603050405020304" pitchFamily="18" charset="0"/>
                <a:cs typeface="Times New Roman" panose="02020603050405020304" pitchFamily="18" charset="0"/>
              </a:rPr>
              <a:t>Đầu </a:t>
            </a:r>
            <a:r>
              <a:rPr lang="en-US" sz="3305" dirty="0" err="1">
                <a:solidFill>
                  <a:srgbClr val="000000"/>
                </a:solidFill>
                <a:latin typeface="Times New Roman" panose="02020603050405020304" pitchFamily="18" charset="0"/>
                <a:cs typeface="Times New Roman" panose="02020603050405020304" pitchFamily="18" charset="0"/>
              </a:rPr>
              <a:t>ra</a:t>
            </a:r>
            <a:r>
              <a:rPr lang="en-US" sz="3305" dirty="0">
                <a:solidFill>
                  <a:srgbClr val="000000"/>
                </a:solidFill>
                <a:latin typeface="Times New Roman" panose="02020603050405020304" pitchFamily="18" charset="0"/>
                <a:cs typeface="Times New Roman" panose="02020603050405020304" pitchFamily="18" charset="0"/>
              </a:rPr>
              <a:t>: 10 </a:t>
            </a:r>
            <a:r>
              <a:rPr lang="en-US" sz="3305" dirty="0" err="1">
                <a:solidFill>
                  <a:srgbClr val="000000"/>
                </a:solidFill>
                <a:latin typeface="Times New Roman" panose="02020603050405020304" pitchFamily="18" charset="0"/>
                <a:cs typeface="Times New Roman" panose="02020603050405020304" pitchFamily="18" charset="0"/>
              </a:rPr>
              <a:t>bộ</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phim</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tương</a:t>
            </a:r>
            <a:r>
              <a:rPr lang="en-US" sz="3305" dirty="0">
                <a:solidFill>
                  <a:srgbClr val="000000"/>
                </a:solidFill>
                <a:latin typeface="Times New Roman" panose="02020603050405020304" pitchFamily="18" charset="0"/>
                <a:cs typeface="Times New Roman" panose="02020603050405020304" pitchFamily="18" charset="0"/>
              </a:rPr>
              <a:t> tự </a:t>
            </a:r>
            <a:r>
              <a:rPr lang="en-US" sz="3305" dirty="0" err="1">
                <a:solidFill>
                  <a:srgbClr val="000000"/>
                </a:solidFill>
                <a:latin typeface="Times New Roman" panose="02020603050405020304" pitchFamily="18" charset="0"/>
                <a:cs typeface="Times New Roman" panose="02020603050405020304" pitchFamily="18" charset="0"/>
              </a:rPr>
              <a:t>và</a:t>
            </a:r>
            <a:r>
              <a:rPr lang="en-US" sz="3305" dirty="0">
                <a:solidFill>
                  <a:srgbClr val="000000"/>
                </a:solidFill>
                <a:latin typeface="Times New Roman" panose="02020603050405020304" pitchFamily="18" charset="0"/>
                <a:cs typeface="Times New Roman" panose="02020603050405020304" pitchFamily="18" charset="0"/>
              </a:rPr>
              <a:t> chỉ </a:t>
            </a:r>
            <a:r>
              <a:rPr lang="en-US" sz="3305" dirty="0" err="1">
                <a:solidFill>
                  <a:srgbClr val="000000"/>
                </a:solidFill>
                <a:latin typeface="Times New Roman" panose="02020603050405020304" pitchFamily="18" charset="0"/>
                <a:cs typeface="Times New Roman" panose="02020603050405020304" pitchFamily="18" charset="0"/>
              </a:rPr>
              <a:t>số</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độ</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đo</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tương</a:t>
            </a:r>
            <a:r>
              <a:rPr lang="en-US" sz="3305" dirty="0">
                <a:solidFill>
                  <a:srgbClr val="000000"/>
                </a:solidFill>
                <a:latin typeface="Times New Roman" panose="02020603050405020304" pitchFamily="18" charset="0"/>
                <a:cs typeface="Times New Roman" panose="02020603050405020304" pitchFamily="18" charset="0"/>
              </a:rPr>
              <a:t> tự cosine </a:t>
            </a:r>
            <a:r>
              <a:rPr lang="en-US" sz="3305" dirty="0" err="1">
                <a:solidFill>
                  <a:srgbClr val="000000"/>
                </a:solidFill>
                <a:latin typeface="Times New Roman" panose="02020603050405020304" pitchFamily="18" charset="0"/>
                <a:cs typeface="Times New Roman" panose="02020603050405020304" pitchFamily="18" charset="0"/>
              </a:rPr>
              <a:t>tương</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ứng</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với</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từng</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bộ</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phim</a:t>
            </a:r>
            <a:r>
              <a:rPr lang="en-US" sz="3305" dirty="0">
                <a:solidFill>
                  <a:srgbClr val="000000"/>
                </a:solidFill>
                <a:latin typeface="Times New Roman" panose="02020603050405020304" pitchFamily="18" charset="0"/>
                <a:cs typeface="Times New Roman" panose="02020603050405020304" pitchFamily="18" charset="0"/>
              </a:rPr>
              <a:t>.</a:t>
            </a:r>
          </a:p>
          <a:p>
            <a:pPr algn="just">
              <a:lnSpc>
                <a:spcPts val="4627"/>
              </a:lnSpc>
            </a:pPr>
            <a:endParaRPr lang="en-US" sz="3305" dirty="0">
              <a:solidFill>
                <a:srgbClr val="000000"/>
              </a:solidFill>
              <a:latin typeface="Times New Roman" panose="02020603050405020304" pitchFamily="18" charset="0"/>
              <a:cs typeface="Times New Roman" panose="02020603050405020304" pitchFamily="18" charset="0"/>
            </a:endParaRPr>
          </a:p>
          <a:p>
            <a:pPr marL="713691" lvl="1" indent="-356845" algn="just">
              <a:lnSpc>
                <a:spcPts val="4627"/>
              </a:lnSpc>
              <a:buFont typeface="Arial"/>
              <a:buChar char="•"/>
            </a:pPr>
            <a:r>
              <a:rPr lang="en-US" sz="3305" dirty="0" err="1">
                <a:solidFill>
                  <a:srgbClr val="000000"/>
                </a:solidFill>
                <a:latin typeface="Times New Roman" panose="02020603050405020304" pitchFamily="18" charset="0"/>
                <a:cs typeface="Times New Roman" panose="02020603050405020304" pitchFamily="18" charset="0"/>
              </a:rPr>
              <a:t>Điều</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chỉnh</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tham</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số</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của</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thuật</a:t>
            </a:r>
            <a:r>
              <a:rPr lang="en-US" sz="3305" dirty="0">
                <a:solidFill>
                  <a:srgbClr val="000000"/>
                </a:solidFill>
                <a:latin typeface="Times New Roman" panose="02020603050405020304" pitchFamily="18" charset="0"/>
                <a:cs typeface="Times New Roman" panose="02020603050405020304" pitchFamily="18" charset="0"/>
              </a:rPr>
              <a:t> toán </a:t>
            </a:r>
            <a:r>
              <a:rPr lang="en-US" sz="3305" dirty="0" err="1">
                <a:solidFill>
                  <a:srgbClr val="000000"/>
                </a:solidFill>
                <a:latin typeface="Times New Roman" panose="02020603050405020304" pitchFamily="18" charset="0"/>
                <a:cs typeface="Times New Roman" panose="02020603050405020304" pitchFamily="18" charset="0"/>
              </a:rPr>
              <a:t>với</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GridSearchCV</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để</a:t>
            </a:r>
            <a:r>
              <a:rPr lang="en-US" sz="3305" dirty="0">
                <a:solidFill>
                  <a:srgbClr val="000000"/>
                </a:solidFill>
                <a:latin typeface="Times New Roman" panose="02020603050405020304" pitchFamily="18" charset="0"/>
                <a:cs typeface="Times New Roman" panose="02020603050405020304" pitchFamily="18" charset="0"/>
              </a:rPr>
              <a:t> tìm </a:t>
            </a:r>
            <a:r>
              <a:rPr lang="en-US" sz="3305" dirty="0" err="1">
                <a:solidFill>
                  <a:srgbClr val="000000"/>
                </a:solidFill>
                <a:latin typeface="Times New Roman" panose="02020603050405020304" pitchFamily="18" charset="0"/>
                <a:cs typeface="Times New Roman" panose="02020603050405020304" pitchFamily="18" charset="0"/>
              </a:rPr>
              <a:t>ra</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tham</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số</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tốt</a:t>
            </a:r>
            <a:r>
              <a:rPr lang="en-US" sz="3305" dirty="0">
                <a:solidFill>
                  <a:srgbClr val="000000"/>
                </a:solidFill>
                <a:latin typeface="Times New Roman" panose="02020603050405020304" pitchFamily="18" charset="0"/>
                <a:cs typeface="Times New Roman" panose="02020603050405020304" pitchFamily="18" charset="0"/>
              </a:rPr>
              <a:t> </a:t>
            </a:r>
            <a:r>
              <a:rPr lang="en-US" sz="3305" dirty="0" err="1">
                <a:solidFill>
                  <a:srgbClr val="000000"/>
                </a:solidFill>
                <a:latin typeface="Times New Roman" panose="02020603050405020304" pitchFamily="18" charset="0"/>
                <a:cs typeface="Times New Roman" panose="02020603050405020304" pitchFamily="18" charset="0"/>
              </a:rPr>
              <a:t>nhất</a:t>
            </a:r>
            <a:r>
              <a:rPr lang="en-US" sz="3305" dirty="0">
                <a:solidFill>
                  <a:srgbClr val="000000"/>
                </a:solidFill>
                <a:latin typeface="Times New Roman" panose="02020603050405020304" pitchFamily="18" charset="0"/>
                <a:cs typeface="Times New Roman" panose="02020603050405020304" pitchFamily="18" charset="0"/>
              </a:rPr>
              <a:t>.</a:t>
            </a:r>
          </a:p>
        </p:txBody>
      </p:sp>
      <p:graphicFrame>
        <p:nvGraphicFramePr>
          <p:cNvPr id="8" name="Table 7">
            <a:extLst>
              <a:ext uri="{FF2B5EF4-FFF2-40B4-BE49-F238E27FC236}">
                <a16:creationId xmlns:a16="http://schemas.microsoft.com/office/drawing/2014/main" id="{41A860A9-BBF9-652A-D8B3-ED14CC77741A}"/>
              </a:ext>
            </a:extLst>
          </p:cNvPr>
          <p:cNvGraphicFramePr>
            <a:graphicFrameLocks noGrp="1"/>
          </p:cNvGraphicFramePr>
          <p:nvPr>
            <p:extLst>
              <p:ext uri="{D42A27DB-BD31-4B8C-83A1-F6EECF244321}">
                <p14:modId xmlns:p14="http://schemas.microsoft.com/office/powerpoint/2010/main" val="2591911762"/>
              </p:ext>
            </p:extLst>
          </p:nvPr>
        </p:nvGraphicFramePr>
        <p:xfrm>
          <a:off x="10668000" y="2430780"/>
          <a:ext cx="6853452" cy="5425440"/>
        </p:xfrm>
        <a:graphic>
          <a:graphicData uri="http://schemas.openxmlformats.org/drawingml/2006/table">
            <a:tbl>
              <a:tblPr firstRow="1" bandRow="1">
                <a:tableStyleId>{5C22544A-7EE6-4342-B048-85BDC9FD1C3A}</a:tableStyleId>
              </a:tblPr>
              <a:tblGrid>
                <a:gridCol w="3426726">
                  <a:extLst>
                    <a:ext uri="{9D8B030D-6E8A-4147-A177-3AD203B41FA5}">
                      <a16:colId xmlns:a16="http://schemas.microsoft.com/office/drawing/2014/main" val="205935348"/>
                    </a:ext>
                  </a:extLst>
                </a:gridCol>
                <a:gridCol w="3426726">
                  <a:extLst>
                    <a:ext uri="{9D8B030D-6E8A-4147-A177-3AD203B41FA5}">
                      <a16:colId xmlns:a16="http://schemas.microsoft.com/office/drawing/2014/main" val="845670028"/>
                    </a:ext>
                  </a:extLst>
                </a:gridCol>
              </a:tblGrid>
              <a:tr h="1356360">
                <a:tc>
                  <a:txBody>
                    <a:bodyPr/>
                    <a:lstStyle/>
                    <a:p>
                      <a:pPr algn="ctr">
                        <a:lnSpc>
                          <a:spcPct val="200000"/>
                        </a:lnSpc>
                      </a:pPr>
                      <a:r>
                        <a:rPr lang="en-US" sz="3000" b="0" dirty="0" err="1">
                          <a:solidFill>
                            <a:schemeClr val="tx1"/>
                          </a:solidFill>
                          <a:latin typeface="Times New Roman" panose="02020603050405020304" pitchFamily="18" charset="0"/>
                          <a:ea typeface="Arimo" panose="020B0604020202020204" charset="0"/>
                          <a:cs typeface="Times New Roman" panose="02020603050405020304" pitchFamily="18" charset="0"/>
                        </a:rPr>
                        <a:t>Tham</a:t>
                      </a: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 </a:t>
                      </a:r>
                      <a:r>
                        <a:rPr lang="en-US" sz="3000" b="0" dirty="0" err="1">
                          <a:solidFill>
                            <a:schemeClr val="tx1"/>
                          </a:solidFill>
                          <a:latin typeface="Times New Roman" panose="02020603050405020304" pitchFamily="18" charset="0"/>
                          <a:ea typeface="Arimo" panose="020B0604020202020204" charset="0"/>
                          <a:cs typeface="Times New Roman" panose="02020603050405020304" pitchFamily="18" charset="0"/>
                        </a:rPr>
                        <a:t>số</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sz="3000" b="0" dirty="0" err="1">
                          <a:solidFill>
                            <a:schemeClr val="tx1"/>
                          </a:solidFill>
                          <a:latin typeface="Times New Roman" panose="02020603050405020304" pitchFamily="18" charset="0"/>
                          <a:ea typeface="Arimo" panose="020B0604020202020204" charset="0"/>
                          <a:cs typeface="Times New Roman" panose="02020603050405020304" pitchFamily="18" charset="0"/>
                        </a:rPr>
                        <a:t>Phạm</a:t>
                      </a: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 vi</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3817965"/>
                  </a:ext>
                </a:extLst>
              </a:tr>
              <a:tr h="1356360">
                <a:tc>
                  <a:txBody>
                    <a:bodyPr/>
                    <a:lstStyle/>
                    <a:p>
                      <a:pPr algn="ctr">
                        <a:lnSpc>
                          <a:spcPct val="200000"/>
                        </a:lnSpc>
                      </a:pPr>
                      <a:r>
                        <a:rPr lang="en-US" sz="3000" b="0" dirty="0" err="1">
                          <a:solidFill>
                            <a:schemeClr val="tx1"/>
                          </a:solidFill>
                          <a:latin typeface="Times New Roman" panose="02020603050405020304" pitchFamily="18" charset="0"/>
                          <a:ea typeface="Arimo" panose="020B0604020202020204" charset="0"/>
                          <a:cs typeface="Times New Roman" panose="02020603050405020304" pitchFamily="18" charset="0"/>
                        </a:rPr>
                        <a:t>n_components</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10</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1138415"/>
                  </a:ext>
                </a:extLst>
              </a:tr>
              <a:tr h="1356360">
                <a:tc>
                  <a:txBody>
                    <a:bodyPr/>
                    <a:lstStyle/>
                    <a:p>
                      <a:pPr algn="ctr">
                        <a:lnSpc>
                          <a:spcPct val="200000"/>
                        </a:lnSpc>
                      </a:pPr>
                      <a:r>
                        <a:rPr lang="en-US" sz="3000" b="0" dirty="0" err="1">
                          <a:solidFill>
                            <a:schemeClr val="tx1"/>
                          </a:solidFill>
                          <a:latin typeface="Times New Roman" panose="02020603050405020304" pitchFamily="18" charset="0"/>
                          <a:ea typeface="Arimo" panose="020B0604020202020204" charset="0"/>
                          <a:cs typeface="Times New Roman" panose="02020603050405020304" pitchFamily="18" charset="0"/>
                        </a:rPr>
                        <a:t>n_inter</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5</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7670880"/>
                  </a:ext>
                </a:extLst>
              </a:tr>
              <a:tr h="1356360">
                <a:tc>
                  <a:txBody>
                    <a:bodyPr/>
                    <a:lstStyle/>
                    <a:p>
                      <a:pPr algn="ctr">
                        <a:lnSpc>
                          <a:spcPct val="200000"/>
                        </a:lnSpc>
                      </a:pPr>
                      <a:r>
                        <a:rPr lang="en-US" sz="3000" b="0" dirty="0" err="1">
                          <a:solidFill>
                            <a:schemeClr val="tx1"/>
                          </a:solidFill>
                          <a:latin typeface="Times New Roman" panose="02020603050405020304" pitchFamily="18" charset="0"/>
                          <a:ea typeface="Arimo" panose="020B0604020202020204" charset="0"/>
                          <a:cs typeface="Times New Roman" panose="02020603050405020304" pitchFamily="18" charset="0"/>
                        </a:rPr>
                        <a:t>random_state</a:t>
                      </a:r>
                      <a:endParaRPr lang="vi-VN" sz="3000" b="0" dirty="0">
                        <a:solidFill>
                          <a:schemeClr val="tx1"/>
                        </a:solidFill>
                        <a:latin typeface="Times New Roman" panose="02020603050405020304" pitchFamily="18" charset="0"/>
                        <a:ea typeface="Arimo" panose="020B060402020202020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pPr>
                      <a:r>
                        <a:rPr lang="en-US" sz="3000" b="0" dirty="0">
                          <a:solidFill>
                            <a:schemeClr val="tx1"/>
                          </a:solidFill>
                          <a:latin typeface="Times New Roman" panose="02020603050405020304" pitchFamily="18" charset="0"/>
                          <a:ea typeface="Arimo" panose="020B0604020202020204" charset="0"/>
                          <a:cs typeface="Times New Roman" panose="02020603050405020304" pitchFamily="18"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3031969"/>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95" y="382389"/>
            <a:ext cx="17114053" cy="2238951"/>
            <a:chOff x="0" y="0"/>
            <a:chExt cx="5999270" cy="784856"/>
          </a:xfrm>
        </p:grpSpPr>
        <p:sp>
          <p:nvSpPr>
            <p:cNvPr id="3" name="Freeform 3"/>
            <p:cNvSpPr/>
            <p:nvPr/>
          </p:nvSpPr>
          <p:spPr>
            <a:xfrm>
              <a:off x="0" y="0"/>
              <a:ext cx="5999270" cy="784856"/>
            </a:xfrm>
            <a:custGeom>
              <a:avLst/>
              <a:gdLst/>
              <a:ahLst/>
              <a:cxnLst/>
              <a:rect l="l" t="t" r="r" b="b"/>
              <a:pathLst>
                <a:path w="5999270" h="784856">
                  <a:moveTo>
                    <a:pt x="0" y="0"/>
                  </a:moveTo>
                  <a:lnTo>
                    <a:pt x="5999270" y="0"/>
                  </a:lnTo>
                  <a:lnTo>
                    <a:pt x="5999270" y="784856"/>
                  </a:lnTo>
                  <a:lnTo>
                    <a:pt x="0" y="784856"/>
                  </a:lnTo>
                  <a:close/>
                </a:path>
              </a:pathLst>
            </a:custGeom>
            <a:solidFill>
              <a:srgbClr val="FFFFFF"/>
            </a:solidFill>
          </p:spPr>
        </p:sp>
      </p:grpSp>
      <p:grpSp>
        <p:nvGrpSpPr>
          <p:cNvPr id="4" name="Group 4"/>
          <p:cNvGrpSpPr/>
          <p:nvPr/>
        </p:nvGrpSpPr>
        <p:grpSpPr>
          <a:xfrm>
            <a:off x="9908900" y="3235000"/>
            <a:ext cx="121908" cy="12190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6" name="Group 6"/>
          <p:cNvGrpSpPr/>
          <p:nvPr/>
        </p:nvGrpSpPr>
        <p:grpSpPr>
          <a:xfrm>
            <a:off x="10055579" y="7995212"/>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8" name="Freeform 8"/>
          <p:cNvSpPr/>
          <p:nvPr/>
        </p:nvSpPr>
        <p:spPr>
          <a:xfrm rot="-278358">
            <a:off x="13650847" y="9676686"/>
            <a:ext cx="5868613" cy="1845945"/>
          </a:xfrm>
          <a:custGeom>
            <a:avLst/>
            <a:gdLst/>
            <a:ahLst/>
            <a:cxnLst/>
            <a:rect l="l" t="t" r="r" b="b"/>
            <a:pathLst>
              <a:path w="5868613" h="1845945">
                <a:moveTo>
                  <a:pt x="0" y="0"/>
                </a:moveTo>
                <a:lnTo>
                  <a:pt x="5868613" y="0"/>
                </a:lnTo>
                <a:lnTo>
                  <a:pt x="5868613" y="1845946"/>
                </a:lnTo>
                <a:lnTo>
                  <a:pt x="0" y="18459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732173" y="3043760"/>
            <a:ext cx="8333304" cy="6737190"/>
          </a:xfrm>
          <a:custGeom>
            <a:avLst/>
            <a:gdLst/>
            <a:ahLst/>
            <a:cxnLst/>
            <a:rect l="l" t="t" r="r" b="b"/>
            <a:pathLst>
              <a:path w="8333304" h="6737190">
                <a:moveTo>
                  <a:pt x="0" y="0"/>
                </a:moveTo>
                <a:lnTo>
                  <a:pt x="8333304" y="0"/>
                </a:lnTo>
                <a:lnTo>
                  <a:pt x="8333304" y="6737190"/>
                </a:lnTo>
                <a:lnTo>
                  <a:pt x="0" y="6737190"/>
                </a:lnTo>
                <a:lnTo>
                  <a:pt x="0" y="0"/>
                </a:lnTo>
                <a:close/>
              </a:path>
            </a:pathLst>
          </a:custGeom>
          <a:blipFill>
            <a:blip r:embed="rId4"/>
            <a:stretch>
              <a:fillRect/>
            </a:stretch>
          </a:blipFill>
        </p:spPr>
      </p:sp>
      <p:sp>
        <p:nvSpPr>
          <p:cNvPr id="10" name="TextBox 10"/>
          <p:cNvSpPr txBox="1"/>
          <p:nvPr/>
        </p:nvSpPr>
        <p:spPr>
          <a:xfrm>
            <a:off x="1256393" y="205675"/>
            <a:ext cx="16737356" cy="1077218"/>
          </a:xfrm>
          <a:prstGeom prst="rect">
            <a:avLst/>
          </a:prstGeom>
        </p:spPr>
        <p:txBody>
          <a:bodyPr lIns="0" tIns="0" rIns="0" bIns="0" rtlCol="0" anchor="t">
            <a:spAutoFit/>
          </a:bodyPr>
          <a:lstStyle/>
          <a:p>
            <a:pPr algn="ctr">
              <a:lnSpc>
                <a:spcPts val="8364"/>
              </a:lnSpc>
            </a:pPr>
            <a:r>
              <a:rPr lang="en-US" sz="7000" dirty="0" err="1">
                <a:solidFill>
                  <a:srgbClr val="003EA8"/>
                </a:solidFill>
                <a:latin typeface="Times New Roman" panose="02020603050405020304" pitchFamily="18" charset="0"/>
                <a:cs typeface="Times New Roman" panose="02020603050405020304" pitchFamily="18" charset="0"/>
              </a:rPr>
              <a:t>KẾT</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QUẢ</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VÀ</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ĐÁNH</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GIÁ</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MÔ</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HÌNH</a:t>
            </a:r>
            <a:endParaRPr lang="en-US" sz="7000" dirty="0">
              <a:solidFill>
                <a:srgbClr val="003EA8"/>
              </a:solidFill>
              <a:latin typeface="Times New Roman" panose="02020603050405020304" pitchFamily="18" charset="0"/>
              <a:cs typeface="Times New Roman" panose="02020603050405020304" pitchFamily="18" charset="0"/>
            </a:endParaRPr>
          </a:p>
        </p:txBody>
      </p:sp>
      <p:sp>
        <p:nvSpPr>
          <p:cNvPr id="11" name="TextBox 11"/>
          <p:cNvSpPr txBox="1"/>
          <p:nvPr/>
        </p:nvSpPr>
        <p:spPr>
          <a:xfrm>
            <a:off x="990600" y="1571170"/>
            <a:ext cx="9653993" cy="858377"/>
          </a:xfrm>
          <a:prstGeom prst="rect">
            <a:avLst/>
          </a:prstGeom>
        </p:spPr>
        <p:txBody>
          <a:bodyPr wrap="square" lIns="0" tIns="0" rIns="0" bIns="0" rtlCol="0" anchor="t">
            <a:spAutoFit/>
          </a:bodyPr>
          <a:lstStyle/>
          <a:p>
            <a:pPr>
              <a:lnSpc>
                <a:spcPts val="7279"/>
              </a:lnSpc>
            </a:pPr>
            <a:r>
              <a:rPr lang="en-US" sz="5199" dirty="0" err="1">
                <a:solidFill>
                  <a:srgbClr val="000000"/>
                </a:solidFill>
                <a:latin typeface="Times New Roman" panose="02020603050405020304" pitchFamily="18" charset="0"/>
                <a:cs typeface="Times New Roman" panose="02020603050405020304" pitchFamily="18" charset="0"/>
              </a:rPr>
              <a:t>Kết</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quả</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xây</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dựng</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mô</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hình</a:t>
            </a:r>
            <a:r>
              <a:rPr lang="en-US" sz="5199" dirty="0">
                <a:solidFill>
                  <a:srgbClr val="000000"/>
                </a:solidFill>
                <a:latin typeface="Times New Roman" panose="02020603050405020304" pitchFamily="18" charset="0"/>
                <a:cs typeface="Times New Roman" panose="02020603050405020304" pitchFamily="18" charset="0"/>
              </a:rPr>
              <a:t> KNN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7910" y="314304"/>
            <a:ext cx="17114053" cy="2238951"/>
            <a:chOff x="0" y="0"/>
            <a:chExt cx="5999270" cy="784856"/>
          </a:xfrm>
        </p:grpSpPr>
        <p:sp>
          <p:nvSpPr>
            <p:cNvPr id="3" name="Freeform 3"/>
            <p:cNvSpPr/>
            <p:nvPr/>
          </p:nvSpPr>
          <p:spPr>
            <a:xfrm>
              <a:off x="0" y="0"/>
              <a:ext cx="5999270" cy="784856"/>
            </a:xfrm>
            <a:custGeom>
              <a:avLst/>
              <a:gdLst/>
              <a:ahLst/>
              <a:cxnLst/>
              <a:rect l="l" t="t" r="r" b="b"/>
              <a:pathLst>
                <a:path w="5999270" h="784856">
                  <a:moveTo>
                    <a:pt x="0" y="0"/>
                  </a:moveTo>
                  <a:lnTo>
                    <a:pt x="5999270" y="0"/>
                  </a:lnTo>
                  <a:lnTo>
                    <a:pt x="5999270" y="784856"/>
                  </a:lnTo>
                  <a:lnTo>
                    <a:pt x="0" y="784856"/>
                  </a:lnTo>
                  <a:close/>
                </a:path>
              </a:pathLst>
            </a:custGeom>
            <a:solidFill>
              <a:srgbClr val="FFFFFF"/>
            </a:solidFill>
          </p:spPr>
        </p:sp>
      </p:grpSp>
      <p:grpSp>
        <p:nvGrpSpPr>
          <p:cNvPr id="4" name="Group 4"/>
          <p:cNvGrpSpPr/>
          <p:nvPr/>
        </p:nvGrpSpPr>
        <p:grpSpPr>
          <a:xfrm>
            <a:off x="9908900" y="3235000"/>
            <a:ext cx="121908" cy="12190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6" name="Group 6"/>
          <p:cNvGrpSpPr/>
          <p:nvPr/>
        </p:nvGrpSpPr>
        <p:grpSpPr>
          <a:xfrm>
            <a:off x="10055579" y="7995212"/>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8" name="Freeform 8"/>
          <p:cNvSpPr/>
          <p:nvPr/>
        </p:nvSpPr>
        <p:spPr>
          <a:xfrm rot="-278358">
            <a:off x="13650847" y="9676686"/>
            <a:ext cx="5868613" cy="1845945"/>
          </a:xfrm>
          <a:custGeom>
            <a:avLst/>
            <a:gdLst/>
            <a:ahLst/>
            <a:cxnLst/>
            <a:rect l="l" t="t" r="r" b="b"/>
            <a:pathLst>
              <a:path w="5868613" h="1845945">
                <a:moveTo>
                  <a:pt x="0" y="0"/>
                </a:moveTo>
                <a:lnTo>
                  <a:pt x="5868613" y="0"/>
                </a:lnTo>
                <a:lnTo>
                  <a:pt x="5868613" y="1845946"/>
                </a:lnTo>
                <a:lnTo>
                  <a:pt x="0" y="18459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840332" y="2838593"/>
            <a:ext cx="10607335" cy="7052000"/>
          </a:xfrm>
          <a:custGeom>
            <a:avLst/>
            <a:gdLst/>
            <a:ahLst/>
            <a:cxnLst/>
            <a:rect l="l" t="t" r="r" b="b"/>
            <a:pathLst>
              <a:path w="10607335" h="7052000">
                <a:moveTo>
                  <a:pt x="0" y="0"/>
                </a:moveTo>
                <a:lnTo>
                  <a:pt x="10607335" y="0"/>
                </a:lnTo>
                <a:lnTo>
                  <a:pt x="10607335" y="7052001"/>
                </a:lnTo>
                <a:lnTo>
                  <a:pt x="0" y="7052001"/>
                </a:lnTo>
                <a:lnTo>
                  <a:pt x="0" y="0"/>
                </a:lnTo>
                <a:close/>
              </a:path>
            </a:pathLst>
          </a:custGeom>
          <a:blipFill>
            <a:blip r:embed="rId5"/>
            <a:stretch>
              <a:fillRect/>
            </a:stretch>
          </a:blipFill>
        </p:spPr>
      </p:sp>
      <p:sp>
        <p:nvSpPr>
          <p:cNvPr id="10" name="TextBox 10"/>
          <p:cNvSpPr txBox="1"/>
          <p:nvPr/>
        </p:nvSpPr>
        <p:spPr>
          <a:xfrm>
            <a:off x="1256462" y="156899"/>
            <a:ext cx="16737356" cy="1077218"/>
          </a:xfrm>
          <a:prstGeom prst="rect">
            <a:avLst/>
          </a:prstGeom>
        </p:spPr>
        <p:txBody>
          <a:bodyPr lIns="0" tIns="0" rIns="0" bIns="0" rtlCol="0" anchor="t">
            <a:spAutoFit/>
          </a:bodyPr>
          <a:lstStyle/>
          <a:p>
            <a:pPr algn="ctr">
              <a:lnSpc>
                <a:spcPts val="8364"/>
              </a:lnSpc>
            </a:pPr>
            <a:r>
              <a:rPr lang="en-US" sz="7000" dirty="0" err="1">
                <a:solidFill>
                  <a:srgbClr val="003EA8"/>
                </a:solidFill>
                <a:latin typeface="Times New Roman" panose="02020603050405020304" pitchFamily="18" charset="0"/>
                <a:cs typeface="Times New Roman" panose="02020603050405020304" pitchFamily="18" charset="0"/>
              </a:rPr>
              <a:t>KẾT</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QUẢ</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VÀ</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ĐÁNH</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GIÁ</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MÔ</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HÌNH</a:t>
            </a:r>
            <a:endParaRPr lang="en-US" sz="7000" dirty="0">
              <a:solidFill>
                <a:srgbClr val="003EA8"/>
              </a:solidFill>
              <a:latin typeface="Times New Roman" panose="02020603050405020304" pitchFamily="18" charset="0"/>
              <a:cs typeface="Times New Roman" panose="02020603050405020304" pitchFamily="18" charset="0"/>
            </a:endParaRPr>
          </a:p>
        </p:txBody>
      </p:sp>
      <p:sp>
        <p:nvSpPr>
          <p:cNvPr id="11" name="TextBox 11"/>
          <p:cNvSpPr txBox="1"/>
          <p:nvPr/>
        </p:nvSpPr>
        <p:spPr>
          <a:xfrm>
            <a:off x="846037" y="1519455"/>
            <a:ext cx="9565409" cy="858377"/>
          </a:xfrm>
          <a:prstGeom prst="rect">
            <a:avLst/>
          </a:prstGeom>
        </p:spPr>
        <p:txBody>
          <a:bodyPr wrap="square" lIns="0" tIns="0" rIns="0" bIns="0" rtlCol="0" anchor="t">
            <a:spAutoFit/>
          </a:bodyPr>
          <a:lstStyle/>
          <a:p>
            <a:pPr>
              <a:lnSpc>
                <a:spcPts val="7279"/>
              </a:lnSpc>
            </a:pPr>
            <a:r>
              <a:rPr lang="en-US" sz="5199" dirty="0" err="1">
                <a:solidFill>
                  <a:srgbClr val="000000"/>
                </a:solidFill>
                <a:latin typeface="Times New Roman" panose="02020603050405020304" pitchFamily="18" charset="0"/>
                <a:cs typeface="Times New Roman" panose="02020603050405020304" pitchFamily="18" charset="0"/>
              </a:rPr>
              <a:t>Kết</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quả</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xây</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dựng</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mô</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hình</a:t>
            </a:r>
            <a:r>
              <a:rPr lang="en-US" sz="5199" dirty="0">
                <a:solidFill>
                  <a:srgbClr val="000000"/>
                </a:solidFill>
                <a:latin typeface="Times New Roman" panose="02020603050405020304" pitchFamily="18" charset="0"/>
                <a:cs typeface="Times New Roman" panose="02020603050405020304" pitchFamily="18" charset="0"/>
              </a:rPr>
              <a:t> SVD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7910" y="314304"/>
            <a:ext cx="17114053" cy="2238951"/>
            <a:chOff x="0" y="0"/>
            <a:chExt cx="5999270" cy="784856"/>
          </a:xfrm>
        </p:grpSpPr>
        <p:sp>
          <p:nvSpPr>
            <p:cNvPr id="3" name="Freeform 3"/>
            <p:cNvSpPr/>
            <p:nvPr/>
          </p:nvSpPr>
          <p:spPr>
            <a:xfrm>
              <a:off x="0" y="0"/>
              <a:ext cx="5999270" cy="784856"/>
            </a:xfrm>
            <a:custGeom>
              <a:avLst/>
              <a:gdLst/>
              <a:ahLst/>
              <a:cxnLst/>
              <a:rect l="l" t="t" r="r" b="b"/>
              <a:pathLst>
                <a:path w="5999270" h="784856">
                  <a:moveTo>
                    <a:pt x="0" y="0"/>
                  </a:moveTo>
                  <a:lnTo>
                    <a:pt x="5999270" y="0"/>
                  </a:lnTo>
                  <a:lnTo>
                    <a:pt x="5999270" y="784856"/>
                  </a:lnTo>
                  <a:lnTo>
                    <a:pt x="0" y="784856"/>
                  </a:lnTo>
                  <a:close/>
                </a:path>
              </a:pathLst>
            </a:custGeom>
            <a:solidFill>
              <a:srgbClr val="FFFFFF"/>
            </a:solidFill>
          </p:spPr>
        </p:sp>
      </p:grpSp>
      <p:grpSp>
        <p:nvGrpSpPr>
          <p:cNvPr id="4" name="Group 4"/>
          <p:cNvGrpSpPr/>
          <p:nvPr/>
        </p:nvGrpSpPr>
        <p:grpSpPr>
          <a:xfrm>
            <a:off x="9908900" y="3235000"/>
            <a:ext cx="121908" cy="12190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6" name="Group 6"/>
          <p:cNvGrpSpPr/>
          <p:nvPr/>
        </p:nvGrpSpPr>
        <p:grpSpPr>
          <a:xfrm>
            <a:off x="10055579" y="7995212"/>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8" name="Freeform 8"/>
          <p:cNvSpPr/>
          <p:nvPr/>
        </p:nvSpPr>
        <p:spPr>
          <a:xfrm rot="-278358">
            <a:off x="13650847" y="9676686"/>
            <a:ext cx="5868613" cy="1845945"/>
          </a:xfrm>
          <a:custGeom>
            <a:avLst/>
            <a:gdLst/>
            <a:ahLst/>
            <a:cxnLst/>
            <a:rect l="l" t="t" r="r" b="b"/>
            <a:pathLst>
              <a:path w="5868613" h="1845945">
                <a:moveTo>
                  <a:pt x="0" y="0"/>
                </a:moveTo>
                <a:lnTo>
                  <a:pt x="5868613" y="0"/>
                </a:lnTo>
                <a:lnTo>
                  <a:pt x="5868613" y="1845946"/>
                </a:lnTo>
                <a:lnTo>
                  <a:pt x="0" y="18459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222734" y="238689"/>
            <a:ext cx="16737356" cy="1011367"/>
          </a:xfrm>
          <a:prstGeom prst="rect">
            <a:avLst/>
          </a:prstGeom>
        </p:spPr>
        <p:txBody>
          <a:bodyPr lIns="0" tIns="0" rIns="0" bIns="0" rtlCol="0" anchor="t">
            <a:spAutoFit/>
          </a:bodyPr>
          <a:lstStyle/>
          <a:p>
            <a:pPr algn="ctr">
              <a:lnSpc>
                <a:spcPts val="8364"/>
              </a:lnSpc>
            </a:pPr>
            <a:r>
              <a:rPr lang="en-US" sz="6970" dirty="0" err="1">
                <a:solidFill>
                  <a:srgbClr val="003EA8"/>
                </a:solidFill>
                <a:latin typeface="Times New Roman" panose="02020603050405020304" pitchFamily="18" charset="0"/>
                <a:cs typeface="Times New Roman" panose="02020603050405020304" pitchFamily="18" charset="0"/>
              </a:rPr>
              <a:t>KẾT</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QUẢ</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VÀ</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ĐÁNH</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GIÁ</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MÔ</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HÌNH</a:t>
            </a:r>
            <a:endParaRPr lang="en-US" sz="6970" dirty="0">
              <a:solidFill>
                <a:srgbClr val="003EA8"/>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2044590" y="1433779"/>
            <a:ext cx="9895189" cy="806759"/>
          </a:xfrm>
          <a:prstGeom prst="rect">
            <a:avLst/>
          </a:prstGeom>
        </p:spPr>
        <p:txBody>
          <a:bodyPr lIns="0" tIns="0" rIns="0" bIns="0" rtlCol="0" anchor="t">
            <a:spAutoFit/>
          </a:bodyPr>
          <a:lstStyle/>
          <a:p>
            <a:pPr algn="ctr">
              <a:lnSpc>
                <a:spcPts val="6865"/>
              </a:lnSpc>
            </a:pPr>
            <a:r>
              <a:rPr lang="en-US" sz="4904" dirty="0" err="1">
                <a:solidFill>
                  <a:srgbClr val="000000"/>
                </a:solidFill>
                <a:latin typeface="Times New Roman" panose="02020603050405020304" pitchFamily="18" charset="0"/>
                <a:cs typeface="Times New Roman" panose="02020603050405020304" pitchFamily="18" charset="0"/>
              </a:rPr>
              <a:t>Đánh</a:t>
            </a:r>
            <a:r>
              <a:rPr lang="en-US" sz="4904" dirty="0">
                <a:solidFill>
                  <a:srgbClr val="000000"/>
                </a:solidFill>
                <a:latin typeface="Times New Roman" panose="02020603050405020304" pitchFamily="18" charset="0"/>
                <a:cs typeface="Times New Roman" panose="02020603050405020304" pitchFamily="18" charset="0"/>
              </a:rPr>
              <a:t> </a:t>
            </a:r>
            <a:r>
              <a:rPr lang="en-US" sz="4904" dirty="0" err="1">
                <a:solidFill>
                  <a:srgbClr val="000000"/>
                </a:solidFill>
                <a:latin typeface="Times New Roman" panose="02020603050405020304" pitchFamily="18" charset="0"/>
                <a:cs typeface="Times New Roman" panose="02020603050405020304" pitchFamily="18" charset="0"/>
              </a:rPr>
              <a:t>giá</a:t>
            </a:r>
            <a:r>
              <a:rPr lang="en-US" sz="4904" dirty="0">
                <a:solidFill>
                  <a:srgbClr val="000000"/>
                </a:solidFill>
                <a:latin typeface="Times New Roman" panose="02020603050405020304" pitchFamily="18" charset="0"/>
                <a:cs typeface="Times New Roman" panose="02020603050405020304" pitchFamily="18" charset="0"/>
              </a:rPr>
              <a:t> </a:t>
            </a:r>
            <a:r>
              <a:rPr lang="en-US" sz="4904" dirty="0" err="1">
                <a:solidFill>
                  <a:srgbClr val="000000"/>
                </a:solidFill>
                <a:latin typeface="Times New Roman" panose="02020603050405020304" pitchFamily="18" charset="0"/>
                <a:cs typeface="Times New Roman" panose="02020603050405020304" pitchFamily="18" charset="0"/>
              </a:rPr>
              <a:t>mô</a:t>
            </a:r>
            <a:r>
              <a:rPr lang="en-US" sz="4904" dirty="0">
                <a:solidFill>
                  <a:srgbClr val="000000"/>
                </a:solidFill>
                <a:latin typeface="Times New Roman" panose="02020603050405020304" pitchFamily="18" charset="0"/>
                <a:cs typeface="Times New Roman" panose="02020603050405020304" pitchFamily="18" charset="0"/>
              </a:rPr>
              <a:t> </a:t>
            </a:r>
            <a:r>
              <a:rPr lang="en-US" sz="4904" dirty="0" err="1">
                <a:solidFill>
                  <a:srgbClr val="000000"/>
                </a:solidFill>
                <a:latin typeface="Times New Roman" panose="02020603050405020304" pitchFamily="18" charset="0"/>
                <a:cs typeface="Times New Roman" panose="02020603050405020304" pitchFamily="18" charset="0"/>
              </a:rPr>
              <a:t>hình</a:t>
            </a:r>
            <a:endParaRPr lang="en-US" sz="4904" dirty="0">
              <a:solidFill>
                <a:srgbClr val="000000"/>
              </a:solidFill>
              <a:latin typeface="Times New Roman" panose="02020603050405020304" pitchFamily="18" charset="0"/>
              <a:cs typeface="Times New Roman" panose="02020603050405020304" pitchFamily="18" charset="0"/>
            </a:endParaRPr>
          </a:p>
        </p:txBody>
      </p:sp>
      <p:pic>
        <p:nvPicPr>
          <p:cNvPr id="11" name="Picture 11"/>
          <p:cNvPicPr>
            <a:picLocks noChangeAspect="1"/>
          </p:cNvPicPr>
          <p:nvPr/>
        </p:nvPicPr>
        <p:blipFill>
          <a:blip r:embed="rId4"/>
          <a:stretch>
            <a:fillRect/>
          </a:stretch>
        </p:blipFill>
        <p:spPr>
          <a:xfrm>
            <a:off x="5478098" y="1653301"/>
            <a:ext cx="8861603" cy="8689029"/>
          </a:xfrm>
          <a:prstGeom prst="rect">
            <a:avLst/>
          </a:prstGeom>
        </p:spPr>
      </p:pic>
      <p:sp>
        <p:nvSpPr>
          <p:cNvPr id="12" name="TextBox 12"/>
          <p:cNvSpPr txBox="1"/>
          <p:nvPr/>
        </p:nvSpPr>
        <p:spPr>
          <a:xfrm>
            <a:off x="8155662" y="4711700"/>
            <a:ext cx="1293138" cy="409599"/>
          </a:xfrm>
          <a:prstGeom prst="rect">
            <a:avLst/>
          </a:prstGeom>
        </p:spPr>
        <p:txBody>
          <a:bodyPr wrap="square" lIns="0" tIns="0" rIns="0" bIns="0" rtlCol="0" anchor="t">
            <a:spAutoFit/>
          </a:bodyPr>
          <a:lstStyle/>
          <a:p>
            <a:pPr algn="ctr">
              <a:lnSpc>
                <a:spcPts val="3499"/>
              </a:lnSpc>
            </a:pPr>
            <a:r>
              <a:rPr lang="en-US" sz="2499" dirty="0">
                <a:solidFill>
                  <a:srgbClr val="000000"/>
                </a:solidFill>
                <a:latin typeface="Times New Roman" panose="02020603050405020304" pitchFamily="18" charset="0"/>
                <a:cs typeface="Times New Roman" panose="02020603050405020304" pitchFamily="18" charset="0"/>
              </a:rPr>
              <a:t>60.2 %</a:t>
            </a:r>
          </a:p>
        </p:txBody>
      </p:sp>
      <p:sp>
        <p:nvSpPr>
          <p:cNvPr id="13" name="TextBox 13"/>
          <p:cNvSpPr txBox="1"/>
          <p:nvPr/>
        </p:nvSpPr>
        <p:spPr>
          <a:xfrm>
            <a:off x="11489394" y="3051479"/>
            <a:ext cx="931206" cy="409599"/>
          </a:xfrm>
          <a:prstGeom prst="rect">
            <a:avLst/>
          </a:prstGeom>
        </p:spPr>
        <p:txBody>
          <a:bodyPr wrap="square" lIns="0" tIns="0" rIns="0" bIns="0" rtlCol="0" anchor="t">
            <a:spAutoFit/>
          </a:bodyPr>
          <a:lstStyle/>
          <a:p>
            <a:pPr algn="ctr">
              <a:lnSpc>
                <a:spcPts val="3499"/>
              </a:lnSpc>
            </a:pPr>
            <a:r>
              <a:rPr lang="en-US" sz="2499" dirty="0">
                <a:solidFill>
                  <a:srgbClr val="000000"/>
                </a:solidFill>
                <a:latin typeface="Times New Roman" panose="02020603050405020304" pitchFamily="18" charset="0"/>
                <a:cs typeface="Times New Roman" panose="02020603050405020304" pitchFamily="18" charset="0"/>
              </a:rPr>
              <a:t>85 %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495300"/>
            <a:ext cx="16737356" cy="1017394"/>
          </a:xfrm>
          <a:prstGeom prst="rect">
            <a:avLst/>
          </a:prstGeom>
        </p:spPr>
        <p:txBody>
          <a:bodyPr lIns="0" tIns="0" rIns="0" bIns="0" rtlCol="0" anchor="t">
            <a:spAutoFit/>
          </a:bodyPr>
          <a:lstStyle/>
          <a:p>
            <a:pPr algn="ctr">
              <a:lnSpc>
                <a:spcPts val="8364"/>
              </a:lnSpc>
            </a:pPr>
            <a:r>
              <a:rPr lang="en-US" sz="6970" dirty="0" err="1">
                <a:solidFill>
                  <a:srgbClr val="003EA8"/>
                </a:solidFill>
                <a:latin typeface="Times New Roman" panose="02020603050405020304" pitchFamily="18" charset="0"/>
                <a:cs typeface="Times New Roman" panose="02020603050405020304" pitchFamily="18" charset="0"/>
              </a:rPr>
              <a:t>KẾT</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LUẬN</a:t>
            </a:r>
            <a:endParaRPr lang="en-US" sz="6970" dirty="0">
              <a:solidFill>
                <a:srgbClr val="003EA8"/>
              </a:solidFill>
              <a:latin typeface="Times New Roman" panose="02020603050405020304" pitchFamily="18" charset="0"/>
              <a:cs typeface="Times New Roman" panose="02020603050405020304" pitchFamily="18" charset="0"/>
            </a:endParaRPr>
          </a:p>
        </p:txBody>
      </p:sp>
      <p:sp>
        <p:nvSpPr>
          <p:cNvPr id="3" name="TextBox 3"/>
          <p:cNvSpPr txBox="1"/>
          <p:nvPr/>
        </p:nvSpPr>
        <p:spPr>
          <a:xfrm>
            <a:off x="822253" y="2552700"/>
            <a:ext cx="17465747" cy="5481822"/>
          </a:xfrm>
          <a:prstGeom prst="rect">
            <a:avLst/>
          </a:prstGeom>
        </p:spPr>
        <p:txBody>
          <a:bodyPr lIns="0" tIns="0" rIns="0" bIns="0" rtlCol="0" anchor="t">
            <a:spAutoFit/>
          </a:bodyPr>
          <a:lstStyle/>
          <a:p>
            <a:pPr marL="825826" lvl="1" indent="-412913">
              <a:lnSpc>
                <a:spcPts val="5355"/>
              </a:lnSpc>
              <a:buFont typeface="Arial"/>
              <a:buChar char="•"/>
            </a:pPr>
            <a:r>
              <a:rPr lang="en-US" sz="4000" dirty="0" err="1">
                <a:solidFill>
                  <a:srgbClr val="000000"/>
                </a:solidFill>
                <a:latin typeface="Times New Roman" panose="02020603050405020304" pitchFamily="18" charset="0"/>
                <a:cs typeface="Times New Roman" panose="02020603050405020304" pitchFamily="18" charset="0"/>
              </a:rPr>
              <a:t>Nắm</a:t>
            </a:r>
            <a:r>
              <a:rPr lang="en-US" sz="4000" dirty="0">
                <a:solidFill>
                  <a:srgbClr val="000000"/>
                </a:solidFill>
                <a:latin typeface="Times New Roman" panose="02020603050405020304" pitchFamily="18" charset="0"/>
                <a:cs typeface="Times New Roman" panose="02020603050405020304" pitchFamily="18" charset="0"/>
              </a:rPr>
              <a:t> bắt được </a:t>
            </a:r>
            <a:r>
              <a:rPr lang="en-US" sz="4000" dirty="0" err="1">
                <a:solidFill>
                  <a:srgbClr val="000000"/>
                </a:solidFill>
                <a:latin typeface="Times New Roman" panose="02020603050405020304" pitchFamily="18" charset="0"/>
                <a:cs typeface="Times New Roman" panose="02020603050405020304" pitchFamily="18" charset="0"/>
              </a:rPr>
              <a:t>những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kiến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thức</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cơ</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bản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về</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hệ</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thống</a:t>
            </a:r>
            <a:r>
              <a:rPr lang="en-US" sz="4000" dirty="0">
                <a:solidFill>
                  <a:srgbClr val="000000"/>
                </a:solidFill>
                <a:latin typeface="Times New Roman" panose="02020603050405020304" pitchFamily="18" charset="0"/>
                <a:cs typeface="Times New Roman" panose="02020603050405020304" pitchFamily="18" charset="0"/>
              </a:rPr>
              <a:t> đề </a:t>
            </a:r>
            <a:r>
              <a:rPr lang="en-US" sz="4000" dirty="0" err="1">
                <a:solidFill>
                  <a:srgbClr val="000000"/>
                </a:solidFill>
                <a:latin typeface="Times New Roman" panose="02020603050405020304" pitchFamily="18" charset="0"/>
                <a:cs typeface="Times New Roman" panose="02020603050405020304" pitchFamily="18" charset="0"/>
              </a:rPr>
              <a:t>xuất</a:t>
            </a:r>
            <a:r>
              <a:rPr lang="en-US" sz="4000" dirty="0">
                <a:solidFill>
                  <a:srgbClr val="000000"/>
                </a:solidFill>
                <a:latin typeface="Times New Roman" panose="02020603050405020304" pitchFamily="18" charset="0"/>
                <a:cs typeface="Times New Roman" panose="02020603050405020304" pitchFamily="18" charset="0"/>
              </a:rPr>
              <a:t>. </a:t>
            </a:r>
          </a:p>
          <a:p>
            <a:pPr>
              <a:lnSpc>
                <a:spcPts val="5355"/>
              </a:lnSpc>
            </a:pPr>
            <a:endParaRPr lang="en-US" sz="4000" dirty="0">
              <a:solidFill>
                <a:srgbClr val="000000"/>
              </a:solidFill>
              <a:latin typeface="Times New Roman" panose="02020603050405020304" pitchFamily="18" charset="0"/>
              <a:cs typeface="Times New Roman" panose="02020603050405020304" pitchFamily="18" charset="0"/>
            </a:endParaRPr>
          </a:p>
          <a:p>
            <a:pPr marL="825826" lvl="1" indent="-412913">
              <a:lnSpc>
                <a:spcPts val="5355"/>
              </a:lnSpc>
              <a:buFont typeface="Arial"/>
              <a:buChar char="•"/>
            </a:pPr>
            <a:r>
              <a:rPr lang="en-US" sz="4000" dirty="0">
                <a:solidFill>
                  <a:srgbClr val="000000"/>
                </a:solidFill>
                <a:latin typeface="Times New Roman" panose="02020603050405020304" pitchFamily="18" charset="0"/>
                <a:cs typeface="Times New Roman" panose="02020603050405020304" pitchFamily="18" charset="0"/>
              </a:rPr>
              <a:t>Hiểu biết </a:t>
            </a:r>
            <a:r>
              <a:rPr lang="en-US" sz="4000" dirty="0" err="1">
                <a:solidFill>
                  <a:srgbClr val="000000"/>
                </a:solidFill>
                <a:latin typeface="Times New Roman" panose="02020603050405020304" pitchFamily="18" charset="0"/>
                <a:cs typeface="Times New Roman" panose="02020603050405020304" pitchFamily="18" charset="0"/>
              </a:rPr>
              <a:t>một</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số</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phương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pháp</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xây</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dựng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hệ</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thống</a:t>
            </a:r>
            <a:r>
              <a:rPr lang="en-US" sz="4000" dirty="0">
                <a:solidFill>
                  <a:srgbClr val="000000"/>
                </a:solidFill>
                <a:latin typeface="Times New Roman" panose="02020603050405020304" pitchFamily="18" charset="0"/>
                <a:cs typeface="Times New Roman" panose="02020603050405020304" pitchFamily="18" charset="0"/>
              </a:rPr>
              <a:t> đề </a:t>
            </a:r>
            <a:r>
              <a:rPr lang="en-US" sz="4000" dirty="0" err="1">
                <a:solidFill>
                  <a:srgbClr val="000000"/>
                </a:solidFill>
                <a:latin typeface="Times New Roman" panose="02020603050405020304" pitchFamily="18" charset="0"/>
                <a:cs typeface="Times New Roman" panose="02020603050405020304" pitchFamily="18" charset="0"/>
              </a:rPr>
              <a:t>xuất</a:t>
            </a:r>
            <a:r>
              <a:rPr lang="en-US" sz="4000" dirty="0">
                <a:solidFill>
                  <a:srgbClr val="000000"/>
                </a:solidFill>
                <a:latin typeface="Times New Roman" panose="02020603050405020304" pitchFamily="18" charset="0"/>
                <a:cs typeface="Times New Roman" panose="02020603050405020304" pitchFamily="18" charset="0"/>
              </a:rPr>
              <a:t>.</a:t>
            </a:r>
          </a:p>
          <a:p>
            <a:pPr>
              <a:lnSpc>
                <a:spcPts val="5355"/>
              </a:lnSpc>
            </a:pPr>
            <a:endParaRPr lang="en-US" sz="4000" dirty="0">
              <a:solidFill>
                <a:srgbClr val="000000"/>
              </a:solidFill>
              <a:latin typeface="Times New Roman" panose="02020603050405020304" pitchFamily="18" charset="0"/>
              <a:cs typeface="Times New Roman" panose="02020603050405020304" pitchFamily="18" charset="0"/>
            </a:endParaRPr>
          </a:p>
          <a:p>
            <a:pPr marL="825826" lvl="1" indent="-412913">
              <a:lnSpc>
                <a:spcPts val="5355"/>
              </a:lnSpc>
              <a:buFont typeface="Arial"/>
              <a:buChar char="•"/>
            </a:pPr>
            <a:r>
              <a:rPr lang="en-US" sz="4000" dirty="0" err="1">
                <a:solidFill>
                  <a:srgbClr val="000000"/>
                </a:solidFill>
                <a:latin typeface="Times New Roman" panose="02020603050405020304" pitchFamily="18" charset="0"/>
                <a:cs typeface="Times New Roman" panose="02020603050405020304" pitchFamily="18" charset="0"/>
              </a:rPr>
              <a:t>Nắm</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vững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kiến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thức</a:t>
            </a:r>
            <a:r>
              <a:rPr lang="en-US" sz="4000" dirty="0">
                <a:solidFill>
                  <a:srgbClr val="000000"/>
                </a:solidFill>
                <a:latin typeface="Times New Roman" panose="02020603050405020304" pitchFamily="18" charset="0"/>
                <a:cs typeface="Times New Roman" panose="02020603050405020304" pitchFamily="18" charset="0"/>
              </a:rPr>
              <a:t> 2 </a:t>
            </a:r>
            <a:r>
              <a:rPr lang="en-US" sz="4000" dirty="0" err="1">
                <a:solidFill>
                  <a:srgbClr val="000000"/>
                </a:solidFill>
                <a:latin typeface="Times New Roman" panose="02020603050405020304" pitchFamily="18" charset="0"/>
                <a:cs typeface="Times New Roman" panose="02020603050405020304" pitchFamily="18" charset="0"/>
              </a:rPr>
              <a:t>thuật</a:t>
            </a:r>
            <a:r>
              <a:rPr lang="en-US" sz="4000" dirty="0">
                <a:solidFill>
                  <a:srgbClr val="000000"/>
                </a:solidFill>
                <a:latin typeface="Times New Roman" panose="02020603050405020304" pitchFamily="18" charset="0"/>
                <a:cs typeface="Times New Roman" panose="02020603050405020304" pitchFamily="18" charset="0"/>
              </a:rPr>
              <a:t> toán KNN </a:t>
            </a:r>
            <a:r>
              <a:rPr lang="en-US" sz="4000" dirty="0" err="1">
                <a:solidFill>
                  <a:srgbClr val="000000"/>
                </a:solidFill>
                <a:latin typeface="Times New Roman" panose="02020603050405020304" pitchFamily="18" charset="0"/>
                <a:cs typeface="Times New Roman" panose="02020603050405020304" pitchFamily="18" charset="0"/>
              </a:rPr>
              <a:t>và</a:t>
            </a:r>
            <a:r>
              <a:rPr lang="en-US" sz="4000" dirty="0">
                <a:solidFill>
                  <a:srgbClr val="000000"/>
                </a:solidFill>
                <a:latin typeface="Times New Roman" panose="02020603050405020304" pitchFamily="18" charset="0"/>
                <a:cs typeface="Times New Roman" panose="02020603050405020304" pitchFamily="18" charset="0"/>
              </a:rPr>
              <a:t> SVD.</a:t>
            </a:r>
          </a:p>
          <a:p>
            <a:pPr>
              <a:lnSpc>
                <a:spcPts val="5355"/>
              </a:lnSpc>
            </a:pPr>
            <a:endParaRPr lang="en-US" sz="4000" dirty="0">
              <a:solidFill>
                <a:srgbClr val="000000"/>
              </a:solidFill>
              <a:latin typeface="Times New Roman" panose="02020603050405020304" pitchFamily="18" charset="0"/>
              <a:cs typeface="Times New Roman" panose="02020603050405020304" pitchFamily="18" charset="0"/>
            </a:endParaRPr>
          </a:p>
          <a:p>
            <a:pPr marL="825826" lvl="1" indent="-412913">
              <a:lnSpc>
                <a:spcPts val="5355"/>
              </a:lnSpc>
              <a:buFont typeface="Arial"/>
              <a:buChar char="•"/>
            </a:pPr>
            <a:r>
              <a:rPr lang="en-US" sz="4000" dirty="0" err="1">
                <a:solidFill>
                  <a:srgbClr val="000000"/>
                </a:solidFill>
                <a:latin typeface="Times New Roman" panose="02020603050405020304" pitchFamily="18" charset="0"/>
                <a:cs typeface="Times New Roman" panose="02020603050405020304" pitchFamily="18" charset="0"/>
              </a:rPr>
              <a:t>Ứng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dụng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thuật</a:t>
            </a:r>
            <a:r>
              <a:rPr lang="en-US" sz="4000" dirty="0">
                <a:solidFill>
                  <a:srgbClr val="000000"/>
                </a:solidFill>
                <a:latin typeface="Times New Roman" panose="02020603050405020304" pitchFamily="18" charset="0"/>
                <a:cs typeface="Times New Roman" panose="02020603050405020304" pitchFamily="18" charset="0"/>
              </a:rPr>
              <a:t> toán KNN </a:t>
            </a:r>
            <a:r>
              <a:rPr lang="en-US" sz="4000" dirty="0" err="1">
                <a:solidFill>
                  <a:srgbClr val="000000"/>
                </a:solidFill>
                <a:latin typeface="Times New Roman" panose="02020603050405020304" pitchFamily="18" charset="0"/>
                <a:cs typeface="Times New Roman" panose="02020603050405020304" pitchFamily="18" charset="0"/>
              </a:rPr>
              <a:t>và</a:t>
            </a:r>
            <a:r>
              <a:rPr lang="en-US" sz="4000" dirty="0">
                <a:solidFill>
                  <a:srgbClr val="000000"/>
                </a:solidFill>
                <a:latin typeface="Times New Roman" panose="02020603050405020304" pitchFamily="18" charset="0"/>
                <a:cs typeface="Times New Roman" panose="02020603050405020304" pitchFamily="18" charset="0"/>
              </a:rPr>
              <a:t> SVD </a:t>
            </a:r>
            <a:r>
              <a:rPr lang="en-US" sz="4000" dirty="0" err="1">
                <a:solidFill>
                  <a:srgbClr val="000000"/>
                </a:solidFill>
                <a:latin typeface="Times New Roman" panose="02020603050405020304" pitchFamily="18" charset="0"/>
                <a:cs typeface="Times New Roman" panose="02020603050405020304" pitchFamily="18" charset="0"/>
              </a:rPr>
              <a:t>vào</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xây</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dựng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hệ</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thống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đưa</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ra</a:t>
            </a:r>
            <a:r>
              <a:rPr lang="en-US" sz="4000" dirty="0">
                <a:solidFill>
                  <a:srgbClr val="000000"/>
                </a:solidFill>
                <a:latin typeface="Times New Roman" panose="02020603050405020304" pitchFamily="18" charset="0"/>
                <a:cs typeface="Times New Roman" panose="02020603050405020304" pitchFamily="18" charset="0"/>
              </a:rPr>
              <a:t> đề </a:t>
            </a:r>
            <a:r>
              <a:rPr lang="en-US" sz="4000" dirty="0" err="1">
                <a:solidFill>
                  <a:srgbClr val="000000"/>
                </a:solidFill>
                <a:latin typeface="Times New Roman" panose="02020603050405020304" pitchFamily="18" charset="0"/>
                <a:cs typeface="Times New Roman" panose="02020603050405020304" pitchFamily="18" charset="0"/>
              </a:rPr>
              <a:t>xuất</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phim</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phù</a:t>
            </a:r>
            <a:r>
              <a:rPr lang="en-US" sz="4000" dirty="0">
                <a:solidFill>
                  <a:srgbClr val="000000"/>
                </a:solidFill>
                <a:latin typeface="Times New Roman" panose="02020603050405020304" pitchFamily="18" charset="0"/>
                <a:cs typeface="Times New Roman" panose="02020603050405020304" pitchFamily="18" charset="0"/>
              </a:rPr>
              <a:t> hợp.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5950" y="492457"/>
            <a:ext cx="17114053" cy="2238951"/>
            <a:chOff x="0" y="0"/>
            <a:chExt cx="5999270" cy="784856"/>
          </a:xfrm>
        </p:grpSpPr>
        <p:sp>
          <p:nvSpPr>
            <p:cNvPr id="3" name="Freeform 3"/>
            <p:cNvSpPr/>
            <p:nvPr/>
          </p:nvSpPr>
          <p:spPr>
            <a:xfrm>
              <a:off x="0" y="0"/>
              <a:ext cx="5999270" cy="784856"/>
            </a:xfrm>
            <a:custGeom>
              <a:avLst/>
              <a:gdLst/>
              <a:ahLst/>
              <a:cxnLst/>
              <a:rect l="l" t="t" r="r" b="b"/>
              <a:pathLst>
                <a:path w="5999270" h="784856">
                  <a:moveTo>
                    <a:pt x="0" y="0"/>
                  </a:moveTo>
                  <a:lnTo>
                    <a:pt x="5999270" y="0"/>
                  </a:lnTo>
                  <a:lnTo>
                    <a:pt x="5999270" y="784856"/>
                  </a:lnTo>
                  <a:lnTo>
                    <a:pt x="0" y="784856"/>
                  </a:lnTo>
                  <a:close/>
                </a:path>
              </a:pathLst>
            </a:custGeom>
            <a:solidFill>
              <a:srgbClr val="FFFFFF"/>
            </a:solidFill>
          </p:spPr>
        </p:sp>
      </p:grpSp>
      <p:grpSp>
        <p:nvGrpSpPr>
          <p:cNvPr id="4" name="Group 4"/>
          <p:cNvGrpSpPr/>
          <p:nvPr/>
        </p:nvGrpSpPr>
        <p:grpSpPr>
          <a:xfrm>
            <a:off x="9908900" y="3235000"/>
            <a:ext cx="121908" cy="12190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6" name="Group 6"/>
          <p:cNvGrpSpPr/>
          <p:nvPr/>
        </p:nvGrpSpPr>
        <p:grpSpPr>
          <a:xfrm>
            <a:off x="10055579" y="7995212"/>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8" name="Freeform 8"/>
          <p:cNvSpPr/>
          <p:nvPr/>
        </p:nvSpPr>
        <p:spPr>
          <a:xfrm rot="-278358">
            <a:off x="13650847" y="9676686"/>
            <a:ext cx="5868613" cy="1845945"/>
          </a:xfrm>
          <a:custGeom>
            <a:avLst/>
            <a:gdLst/>
            <a:ahLst/>
            <a:cxnLst/>
            <a:rect l="l" t="t" r="r" b="b"/>
            <a:pathLst>
              <a:path w="5868613" h="1845945">
                <a:moveTo>
                  <a:pt x="0" y="0"/>
                </a:moveTo>
                <a:lnTo>
                  <a:pt x="5868613" y="0"/>
                </a:lnTo>
                <a:lnTo>
                  <a:pt x="5868613" y="1845946"/>
                </a:lnTo>
                <a:lnTo>
                  <a:pt x="0" y="18459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254694" y="276919"/>
            <a:ext cx="16737356" cy="1017394"/>
          </a:xfrm>
          <a:prstGeom prst="rect">
            <a:avLst/>
          </a:prstGeom>
        </p:spPr>
        <p:txBody>
          <a:bodyPr lIns="0" tIns="0" rIns="0" bIns="0" rtlCol="0" anchor="t">
            <a:spAutoFit/>
          </a:bodyPr>
          <a:lstStyle/>
          <a:p>
            <a:pPr algn="ctr">
              <a:lnSpc>
                <a:spcPts val="8364"/>
              </a:lnSpc>
            </a:pPr>
            <a:r>
              <a:rPr lang="en-US" sz="6970" dirty="0" err="1">
                <a:solidFill>
                  <a:srgbClr val="003EA8"/>
                </a:solidFill>
                <a:latin typeface="Times New Roman" panose="02020603050405020304" pitchFamily="18" charset="0"/>
                <a:cs typeface="Times New Roman" panose="02020603050405020304" pitchFamily="18" charset="0"/>
              </a:rPr>
              <a:t>HƯỚNG</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PHÁT</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TRIỂN</a:t>
            </a:r>
            <a:endParaRPr lang="en-US" sz="6970" dirty="0">
              <a:solidFill>
                <a:srgbClr val="003EA8"/>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0" y="1552924"/>
            <a:ext cx="18288000" cy="7840288"/>
          </a:xfrm>
          <a:prstGeom prst="rect">
            <a:avLst/>
          </a:prstGeom>
        </p:spPr>
        <p:txBody>
          <a:bodyPr lIns="0" tIns="0" rIns="0" bIns="0" rtlCol="0" anchor="t">
            <a:spAutoFit/>
          </a:bodyPr>
          <a:lstStyle/>
          <a:p>
            <a:pPr marL="863599" lvl="1" indent="-431800">
              <a:lnSpc>
                <a:spcPts val="5599"/>
              </a:lnSpc>
              <a:buFont typeface="Arial"/>
              <a:buChar char="•"/>
            </a:pPr>
            <a:endParaRPr lang="en-US" sz="3999" dirty="0">
              <a:solidFill>
                <a:srgbClr val="000000"/>
              </a:solidFill>
              <a:latin typeface="Times New Roman" panose="02020603050405020304" pitchFamily="18" charset="0"/>
              <a:cs typeface="Times New Roman" panose="02020603050405020304" pitchFamily="18" charset="0"/>
            </a:endParaRPr>
          </a:p>
          <a:p>
            <a:pPr marL="863599" lvl="1" indent="-431800">
              <a:lnSpc>
                <a:spcPts val="5599"/>
              </a:lnSpc>
              <a:buFont typeface="Arial"/>
              <a:buChar char="•"/>
            </a:pPr>
            <a:r>
              <a:rPr lang="en-US" sz="3999" dirty="0" err="1">
                <a:solidFill>
                  <a:srgbClr val="000000"/>
                </a:solidFill>
                <a:latin typeface="Times New Roman" panose="02020603050405020304" pitchFamily="18" charset="0"/>
                <a:cs typeface="Times New Roman" panose="02020603050405020304" pitchFamily="18" charset="0"/>
              </a:rPr>
              <a:t>Ứng</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dụng</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một</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số</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mô</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hình</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học</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máy</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khác</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và</a:t>
            </a:r>
            <a:r>
              <a:rPr lang="en-US" sz="3999" dirty="0">
                <a:solidFill>
                  <a:srgbClr val="000000"/>
                </a:solidFill>
                <a:latin typeface="Times New Roman" panose="02020603050405020304" pitchFamily="18" charset="0"/>
                <a:cs typeface="Times New Roman" panose="02020603050405020304" pitchFamily="18" charset="0"/>
              </a:rPr>
              <a:t> tìm hiểu </a:t>
            </a:r>
            <a:r>
              <a:rPr lang="en-US" sz="3999" dirty="0" err="1">
                <a:solidFill>
                  <a:srgbClr val="000000"/>
                </a:solidFill>
                <a:latin typeface="Times New Roman" panose="02020603050405020304" pitchFamily="18" charset="0"/>
                <a:cs typeface="Times New Roman" panose="02020603050405020304" pitchFamily="18" charset="0"/>
              </a:rPr>
              <a:t>một</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số</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phương</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pháp</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học</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sâu</a:t>
            </a:r>
            <a:r>
              <a:rPr lang="en-US" sz="3999" dirty="0">
                <a:solidFill>
                  <a:srgbClr val="000000"/>
                </a:solidFill>
                <a:latin typeface="Times New Roman" panose="02020603050405020304" pitchFamily="18" charset="0"/>
                <a:cs typeface="Times New Roman" panose="02020603050405020304" pitchFamily="18" charset="0"/>
              </a:rPr>
              <a:t> như LSTM, </a:t>
            </a:r>
            <a:r>
              <a:rPr lang="en-US" sz="3999" dirty="0" err="1">
                <a:solidFill>
                  <a:srgbClr val="000000"/>
                </a:solidFill>
                <a:latin typeface="Times New Roman" panose="02020603050405020304" pitchFamily="18" charset="0"/>
                <a:cs typeface="Times New Roman" panose="02020603050405020304" pitchFamily="18" charset="0"/>
              </a:rPr>
              <a:t>RNN</a:t>
            </a:r>
            <a:r>
              <a:rPr lang="en-US" sz="3999" dirty="0">
                <a:solidFill>
                  <a:srgbClr val="000000"/>
                </a:solidFill>
                <a:latin typeface="Times New Roman" panose="02020603050405020304" pitchFamily="18" charset="0"/>
                <a:cs typeface="Times New Roman" panose="02020603050405020304" pitchFamily="18" charset="0"/>
              </a:rPr>
              <a:t>, CNN </a:t>
            </a:r>
            <a:r>
              <a:rPr lang="en-US" sz="3999" dirty="0" err="1">
                <a:solidFill>
                  <a:srgbClr val="000000"/>
                </a:solidFill>
                <a:latin typeface="Times New Roman" panose="02020603050405020304" pitchFamily="18" charset="0"/>
                <a:cs typeface="Times New Roman" panose="02020603050405020304" pitchFamily="18" charset="0"/>
              </a:rPr>
              <a:t>cho</a:t>
            </a:r>
            <a:r>
              <a:rPr lang="en-US" sz="3999" dirty="0">
                <a:solidFill>
                  <a:srgbClr val="000000"/>
                </a:solidFill>
                <a:latin typeface="Times New Roman" panose="02020603050405020304" pitchFamily="18" charset="0"/>
                <a:cs typeface="Times New Roman" panose="02020603050405020304" pitchFamily="18" charset="0"/>
              </a:rPr>
              <a:t> bài toán đề </a:t>
            </a:r>
            <a:r>
              <a:rPr lang="en-US" sz="3999" dirty="0" err="1">
                <a:solidFill>
                  <a:srgbClr val="000000"/>
                </a:solidFill>
                <a:latin typeface="Times New Roman" panose="02020603050405020304" pitchFamily="18" charset="0"/>
                <a:cs typeface="Times New Roman" panose="02020603050405020304" pitchFamily="18" charset="0"/>
              </a:rPr>
              <a:t>xuất</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phim</a:t>
            </a:r>
            <a:r>
              <a:rPr lang="en-US" sz="3999" dirty="0">
                <a:solidFill>
                  <a:srgbClr val="000000"/>
                </a:solidFill>
                <a:latin typeface="Times New Roman" panose="02020603050405020304" pitchFamily="18" charset="0"/>
                <a:cs typeface="Times New Roman" panose="02020603050405020304" pitchFamily="18" charset="0"/>
              </a:rPr>
              <a:t>.</a:t>
            </a:r>
          </a:p>
          <a:p>
            <a:pPr>
              <a:lnSpc>
                <a:spcPts val="5599"/>
              </a:lnSpc>
            </a:pPr>
            <a:endParaRPr lang="en-US" sz="3999" dirty="0">
              <a:solidFill>
                <a:srgbClr val="000000"/>
              </a:solidFill>
              <a:latin typeface="Times New Roman" panose="02020603050405020304" pitchFamily="18" charset="0"/>
              <a:cs typeface="Times New Roman" panose="02020603050405020304" pitchFamily="18" charset="0"/>
            </a:endParaRPr>
          </a:p>
          <a:p>
            <a:pPr marL="863599" lvl="1" indent="-431800">
              <a:lnSpc>
                <a:spcPts val="5599"/>
              </a:lnSpc>
              <a:buFont typeface="Arial"/>
              <a:buChar char="•"/>
            </a:pPr>
            <a:r>
              <a:rPr lang="en-US" sz="3999" dirty="0" err="1">
                <a:solidFill>
                  <a:srgbClr val="000000"/>
                </a:solidFill>
                <a:latin typeface="Times New Roman" panose="02020603050405020304" pitchFamily="18" charset="0"/>
                <a:cs typeface="Times New Roman" panose="02020603050405020304" pitchFamily="18" charset="0"/>
              </a:rPr>
              <a:t>Cải</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thiện</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tăng</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cường</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độ</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chính</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xác</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của</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các</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mô</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hình</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bằng</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cách</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thử</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nghiệm</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với</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bộ</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tham</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số</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khác</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nhau</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cho</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mô</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hình</a:t>
            </a:r>
            <a:r>
              <a:rPr lang="en-US" sz="3999" dirty="0">
                <a:solidFill>
                  <a:srgbClr val="000000"/>
                </a:solidFill>
                <a:latin typeface="Times New Roman" panose="02020603050405020304" pitchFamily="18" charset="0"/>
                <a:cs typeface="Times New Roman" panose="02020603050405020304" pitchFamily="18" charset="0"/>
              </a:rPr>
              <a:t>.</a:t>
            </a:r>
          </a:p>
          <a:p>
            <a:pPr>
              <a:lnSpc>
                <a:spcPts val="5599"/>
              </a:lnSpc>
            </a:pPr>
            <a:endParaRPr lang="en-US" sz="3999" dirty="0">
              <a:solidFill>
                <a:srgbClr val="000000"/>
              </a:solidFill>
              <a:latin typeface="Times New Roman" panose="02020603050405020304" pitchFamily="18" charset="0"/>
              <a:cs typeface="Times New Roman" panose="02020603050405020304" pitchFamily="18" charset="0"/>
            </a:endParaRPr>
          </a:p>
          <a:p>
            <a:pPr marL="863599" lvl="1" indent="-431800">
              <a:lnSpc>
                <a:spcPts val="5599"/>
              </a:lnSpc>
              <a:buFont typeface="Arial"/>
              <a:buChar char="•"/>
            </a:pPr>
            <a:r>
              <a:rPr lang="en-US" sz="3999" dirty="0" err="1">
                <a:solidFill>
                  <a:srgbClr val="000000"/>
                </a:solidFill>
                <a:latin typeface="Times New Roman" panose="02020603050405020304" pitchFamily="18" charset="0"/>
                <a:cs typeface="Times New Roman" panose="02020603050405020304" pitchFamily="18" charset="0"/>
              </a:rPr>
              <a:t>Sử</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dụng</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thêm</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các</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tiêu</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chí</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khác</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để</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đánh</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giá</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mô</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hình</a:t>
            </a:r>
            <a:r>
              <a:rPr lang="en-US" sz="3999" dirty="0">
                <a:solidFill>
                  <a:srgbClr val="000000"/>
                </a:solidFill>
                <a:latin typeface="Times New Roman" panose="02020603050405020304" pitchFamily="18" charset="0"/>
                <a:cs typeface="Times New Roman" panose="02020603050405020304" pitchFamily="18" charset="0"/>
              </a:rPr>
              <a:t>.</a:t>
            </a:r>
          </a:p>
          <a:p>
            <a:pPr>
              <a:lnSpc>
                <a:spcPts val="5599"/>
              </a:lnSpc>
            </a:pPr>
            <a:endParaRPr lang="en-US" sz="3999" dirty="0">
              <a:solidFill>
                <a:srgbClr val="000000"/>
              </a:solidFill>
              <a:latin typeface="Times New Roman" panose="02020603050405020304" pitchFamily="18" charset="0"/>
              <a:cs typeface="Times New Roman" panose="02020603050405020304" pitchFamily="18" charset="0"/>
            </a:endParaRPr>
          </a:p>
          <a:p>
            <a:pPr marL="863599" lvl="1" indent="-431800">
              <a:lnSpc>
                <a:spcPts val="5599"/>
              </a:lnSpc>
              <a:buFont typeface="Arial"/>
              <a:buChar char="•"/>
            </a:pPr>
            <a:r>
              <a:rPr lang="en-US" sz="3999" dirty="0" err="1">
                <a:solidFill>
                  <a:srgbClr val="000000"/>
                </a:solidFill>
                <a:latin typeface="Times New Roman" panose="02020603050405020304" pitchFamily="18" charset="0"/>
                <a:cs typeface="Times New Roman" panose="02020603050405020304" pitchFamily="18" charset="0"/>
              </a:rPr>
              <a:t>Ứng</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dụng</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mô</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hình</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hiệu</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quả</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cho</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các</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bộ</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dữ</a:t>
            </a:r>
            <a:r>
              <a:rPr lang="en-US" sz="3999" dirty="0">
                <a:solidFill>
                  <a:srgbClr val="000000"/>
                </a:solidFill>
                <a:latin typeface="Times New Roman" panose="02020603050405020304" pitchFamily="18" charset="0"/>
                <a:cs typeface="Times New Roman" panose="02020603050405020304" pitchFamily="18" charset="0"/>
              </a:rPr>
              <a:t> liệu </a:t>
            </a:r>
            <a:r>
              <a:rPr lang="en-US" sz="3999" dirty="0" err="1">
                <a:solidFill>
                  <a:srgbClr val="000000"/>
                </a:solidFill>
                <a:latin typeface="Times New Roman" panose="02020603050405020304" pitchFamily="18" charset="0"/>
                <a:cs typeface="Times New Roman" panose="02020603050405020304" pitchFamily="18" charset="0"/>
              </a:rPr>
              <a:t>phim</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khác</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với</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nhiều</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dữ</a:t>
            </a:r>
            <a:r>
              <a:rPr lang="en-US" sz="3999" dirty="0">
                <a:solidFill>
                  <a:srgbClr val="000000"/>
                </a:solidFill>
                <a:latin typeface="Times New Roman" panose="02020603050405020304" pitchFamily="18" charset="0"/>
                <a:cs typeface="Times New Roman" panose="02020603050405020304" pitchFamily="18" charset="0"/>
              </a:rPr>
              <a:t> liệu đầu </a:t>
            </a:r>
            <a:r>
              <a:rPr lang="en-US" sz="3999" dirty="0" err="1">
                <a:solidFill>
                  <a:srgbClr val="000000"/>
                </a:solidFill>
                <a:latin typeface="Times New Roman" panose="02020603050405020304" pitchFamily="18" charset="0"/>
                <a:cs typeface="Times New Roman" panose="02020603050405020304" pitchFamily="18" charset="0"/>
              </a:rPr>
              <a:t>vào</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hơn</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để</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có</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thể</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ứng</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dụng</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vào</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các</a:t>
            </a:r>
            <a:r>
              <a:rPr lang="en-US" sz="3999" dirty="0">
                <a:solidFill>
                  <a:srgbClr val="000000"/>
                </a:solidFill>
                <a:latin typeface="Times New Roman" panose="02020603050405020304" pitchFamily="18" charset="0"/>
                <a:cs typeface="Times New Roman" panose="02020603050405020304" pitchFamily="18" charset="0"/>
              </a:rPr>
              <a:t> bài toán đề </a:t>
            </a:r>
            <a:r>
              <a:rPr lang="en-US" sz="3999" dirty="0" err="1">
                <a:solidFill>
                  <a:srgbClr val="000000"/>
                </a:solidFill>
                <a:latin typeface="Times New Roman" panose="02020603050405020304" pitchFamily="18" charset="0"/>
                <a:cs typeface="Times New Roman" panose="02020603050405020304" pitchFamily="18" charset="0"/>
              </a:rPr>
              <a:t>xuất</a:t>
            </a:r>
            <a:r>
              <a:rPr lang="en-US" sz="3999" dirty="0">
                <a:solidFill>
                  <a:srgbClr val="000000"/>
                </a:solidFill>
                <a:latin typeface="Times New Roman" panose="02020603050405020304" pitchFamily="18" charset="0"/>
                <a:cs typeface="Times New Roman" panose="02020603050405020304" pitchFamily="18" charset="0"/>
              </a:rPr>
              <a:t> </a:t>
            </a:r>
            <a:r>
              <a:rPr lang="en-US" sz="3999" dirty="0" err="1">
                <a:solidFill>
                  <a:srgbClr val="000000"/>
                </a:solidFill>
                <a:latin typeface="Times New Roman" panose="02020603050405020304" pitchFamily="18" charset="0"/>
                <a:cs typeface="Times New Roman" panose="02020603050405020304" pitchFamily="18" charset="0"/>
              </a:rPr>
              <a:t>phim</a:t>
            </a:r>
            <a:r>
              <a:rPr lang="en-US" sz="3999" dirty="0">
                <a:solidFill>
                  <a:srgbClr val="000000"/>
                </a:solidFill>
                <a:latin typeface="Times New Roman" panose="02020603050405020304" pitchFamily="18" charset="0"/>
                <a:cs typeface="Times New Roman" panose="02020603050405020304" pitchFamily="18" charset="0"/>
              </a:rPr>
              <a:t> thực </a:t>
            </a:r>
            <a:r>
              <a:rPr lang="en-US" sz="3999" dirty="0" err="1">
                <a:solidFill>
                  <a:srgbClr val="000000"/>
                </a:solidFill>
                <a:latin typeface="Times New Roman" panose="02020603050405020304" pitchFamily="18" charset="0"/>
                <a:cs typeface="Times New Roman" panose="02020603050405020304" pitchFamily="18" charset="0"/>
              </a:rPr>
              <a:t>tế</a:t>
            </a:r>
            <a:r>
              <a:rPr lang="en-US" sz="3999" dirty="0">
                <a:solidFill>
                  <a:srgbClr val="00000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3766326" y="1399363"/>
            <a:ext cx="10892143" cy="5526623"/>
            <a:chOff x="0" y="0"/>
            <a:chExt cx="3286657" cy="1667635"/>
          </a:xfrm>
        </p:grpSpPr>
        <p:sp>
          <p:nvSpPr>
            <p:cNvPr id="4" name="Freeform 4"/>
            <p:cNvSpPr/>
            <p:nvPr/>
          </p:nvSpPr>
          <p:spPr>
            <a:xfrm>
              <a:off x="0" y="0"/>
              <a:ext cx="3286657" cy="1667634"/>
            </a:xfrm>
            <a:custGeom>
              <a:avLst/>
              <a:gdLst/>
              <a:ahLst/>
              <a:cxnLst/>
              <a:rect l="l" t="t" r="r" b="b"/>
              <a:pathLst>
                <a:path w="3286657" h="1667634">
                  <a:moveTo>
                    <a:pt x="0" y="0"/>
                  </a:moveTo>
                  <a:lnTo>
                    <a:pt x="3286657" y="0"/>
                  </a:lnTo>
                  <a:lnTo>
                    <a:pt x="3286657" y="1667634"/>
                  </a:lnTo>
                  <a:lnTo>
                    <a:pt x="0" y="1667634"/>
                  </a:lnTo>
                  <a:close/>
                </a:path>
              </a:pathLst>
            </a:custGeom>
            <a:solidFill>
              <a:srgbClr val="FFFFFF"/>
            </a:solidFill>
          </p:spPr>
        </p:sp>
      </p:grpSp>
      <p:sp>
        <p:nvSpPr>
          <p:cNvPr id="5" name="Freeform 5"/>
          <p:cNvSpPr/>
          <p:nvPr/>
        </p:nvSpPr>
        <p:spPr>
          <a:xfrm flipH="1">
            <a:off x="-2156129" y="8872350"/>
            <a:ext cx="6662470" cy="1611106"/>
          </a:xfrm>
          <a:custGeom>
            <a:avLst/>
            <a:gdLst/>
            <a:ahLst/>
            <a:cxnLst/>
            <a:rect l="l" t="t" r="r" b="b"/>
            <a:pathLst>
              <a:path w="6662470" h="1611106">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a:off x="14791434" y="-196457"/>
            <a:ext cx="5652695" cy="1366924"/>
          </a:xfrm>
          <a:custGeom>
            <a:avLst/>
            <a:gdLst/>
            <a:ahLst/>
            <a:cxnLst/>
            <a:rect l="l" t="t" r="r" b="b"/>
            <a:pathLst>
              <a:path w="5652695" h="1366924">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100246" y="300172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03414">
            <a:off x="1989234" y="1408479"/>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3813133" y="1850594"/>
            <a:ext cx="10798528" cy="4572000"/>
          </a:xfrm>
          <a:prstGeom prst="rect">
            <a:avLst/>
          </a:prstGeom>
        </p:spPr>
        <p:txBody>
          <a:bodyPr lIns="0" tIns="0" rIns="0" bIns="0" rtlCol="0" anchor="t">
            <a:spAutoFit/>
          </a:bodyPr>
          <a:lstStyle/>
          <a:p>
            <a:pPr algn="ctr">
              <a:lnSpc>
                <a:spcPts val="11999"/>
              </a:lnSpc>
            </a:pPr>
            <a:r>
              <a:rPr lang="en-US" sz="9999" spc="-149" dirty="0" err="1">
                <a:solidFill>
                  <a:srgbClr val="003EA8"/>
                </a:solidFill>
                <a:latin typeface="Times New Roman" panose="02020603050405020304" pitchFamily="18" charset="0"/>
                <a:cs typeface="Times New Roman" panose="02020603050405020304" pitchFamily="18" charset="0"/>
              </a:rPr>
              <a:t>Cảm</a:t>
            </a:r>
            <a:r>
              <a:rPr lang="en-US" sz="9999" spc="-149" dirty="0">
                <a:solidFill>
                  <a:srgbClr val="003EA8"/>
                </a:solidFill>
                <a:latin typeface="Times New Roman" panose="02020603050405020304" pitchFamily="18" charset="0"/>
                <a:cs typeface="Times New Roman" panose="02020603050405020304" pitchFamily="18" charset="0"/>
              </a:rPr>
              <a:t> </a:t>
            </a:r>
            <a:r>
              <a:rPr lang="en-US" sz="9999" spc="-149" dirty="0" err="1">
                <a:solidFill>
                  <a:srgbClr val="003EA8"/>
                </a:solidFill>
                <a:latin typeface="Times New Roman" panose="02020603050405020304" pitchFamily="18" charset="0"/>
                <a:cs typeface="Times New Roman" panose="02020603050405020304" pitchFamily="18" charset="0"/>
              </a:rPr>
              <a:t>ơn</a:t>
            </a:r>
            <a:r>
              <a:rPr lang="en-US" sz="9999" spc="-149" dirty="0">
                <a:solidFill>
                  <a:srgbClr val="003EA8"/>
                </a:solidFill>
                <a:latin typeface="Times New Roman" panose="02020603050405020304" pitchFamily="18" charset="0"/>
                <a:cs typeface="Times New Roman" panose="02020603050405020304" pitchFamily="18" charset="0"/>
              </a:rPr>
              <a:t> </a:t>
            </a:r>
            <a:r>
              <a:rPr lang="en-US" sz="9999" spc="-149" dirty="0" err="1">
                <a:solidFill>
                  <a:srgbClr val="003EA8"/>
                </a:solidFill>
                <a:latin typeface="Times New Roman" panose="02020603050405020304" pitchFamily="18" charset="0"/>
                <a:cs typeface="Times New Roman" panose="02020603050405020304" pitchFamily="18" charset="0"/>
              </a:rPr>
              <a:t>quý</a:t>
            </a:r>
            <a:r>
              <a:rPr lang="en-US" sz="9999" spc="-149" dirty="0">
                <a:solidFill>
                  <a:srgbClr val="003EA8"/>
                </a:solidFill>
                <a:latin typeface="Times New Roman" panose="02020603050405020304" pitchFamily="18" charset="0"/>
                <a:cs typeface="Times New Roman" panose="02020603050405020304" pitchFamily="18" charset="0"/>
              </a:rPr>
              <a:t> </a:t>
            </a:r>
            <a:r>
              <a:rPr lang="en-US" sz="9999" spc="-149" dirty="0" err="1">
                <a:solidFill>
                  <a:srgbClr val="003EA8"/>
                </a:solidFill>
                <a:latin typeface="Times New Roman" panose="02020603050405020304" pitchFamily="18" charset="0"/>
                <a:cs typeface="Times New Roman" panose="02020603050405020304" pitchFamily="18" charset="0"/>
              </a:rPr>
              <a:t>thầy</a:t>
            </a:r>
            <a:r>
              <a:rPr lang="en-US" sz="9999" spc="-149" dirty="0">
                <a:solidFill>
                  <a:srgbClr val="003EA8"/>
                </a:solidFill>
                <a:latin typeface="Times New Roman" panose="02020603050405020304" pitchFamily="18" charset="0"/>
                <a:cs typeface="Times New Roman" panose="02020603050405020304" pitchFamily="18" charset="0"/>
              </a:rPr>
              <a:t> </a:t>
            </a:r>
            <a:r>
              <a:rPr lang="en-US" sz="9999" spc="-149" dirty="0" err="1">
                <a:solidFill>
                  <a:srgbClr val="003EA8"/>
                </a:solidFill>
                <a:latin typeface="Times New Roman" panose="02020603050405020304" pitchFamily="18" charset="0"/>
                <a:cs typeface="Times New Roman" panose="02020603050405020304" pitchFamily="18" charset="0"/>
              </a:rPr>
              <a:t>cô</a:t>
            </a:r>
            <a:r>
              <a:rPr lang="en-US" sz="9999" spc="-149" dirty="0">
                <a:solidFill>
                  <a:srgbClr val="003EA8"/>
                </a:solidFill>
                <a:latin typeface="Times New Roman" panose="02020603050405020304" pitchFamily="18" charset="0"/>
                <a:cs typeface="Times New Roman" panose="02020603050405020304" pitchFamily="18" charset="0"/>
              </a:rPr>
              <a:t> </a:t>
            </a:r>
            <a:r>
              <a:rPr lang="en-US" sz="9999" spc="-149" dirty="0" err="1">
                <a:solidFill>
                  <a:srgbClr val="003EA8"/>
                </a:solidFill>
                <a:latin typeface="Times New Roman" panose="02020603050405020304" pitchFamily="18" charset="0"/>
                <a:cs typeface="Times New Roman" panose="02020603050405020304" pitchFamily="18" charset="0"/>
              </a:rPr>
              <a:t>và</a:t>
            </a:r>
            <a:r>
              <a:rPr lang="en-US" sz="9999" spc="-149" dirty="0">
                <a:solidFill>
                  <a:srgbClr val="003EA8"/>
                </a:solidFill>
                <a:latin typeface="Times New Roman" panose="02020603050405020304" pitchFamily="18" charset="0"/>
                <a:cs typeface="Times New Roman" panose="02020603050405020304" pitchFamily="18" charset="0"/>
              </a:rPr>
              <a:t> </a:t>
            </a:r>
            <a:r>
              <a:rPr lang="en-US" sz="9999" spc="-149" dirty="0" err="1">
                <a:solidFill>
                  <a:srgbClr val="003EA8"/>
                </a:solidFill>
                <a:latin typeface="Times New Roman" panose="02020603050405020304" pitchFamily="18" charset="0"/>
                <a:cs typeface="Times New Roman" panose="02020603050405020304" pitchFamily="18" charset="0"/>
              </a:rPr>
              <a:t>các</a:t>
            </a:r>
            <a:r>
              <a:rPr lang="en-US" sz="9999" spc="-149" dirty="0">
                <a:solidFill>
                  <a:srgbClr val="003EA8"/>
                </a:solidFill>
                <a:latin typeface="Times New Roman" panose="02020603050405020304" pitchFamily="18" charset="0"/>
                <a:cs typeface="Times New Roman" panose="02020603050405020304" pitchFamily="18" charset="0"/>
              </a:rPr>
              <a:t> </a:t>
            </a:r>
            <a:r>
              <a:rPr lang="en-US" sz="9999" spc="-149" dirty="0" err="1">
                <a:solidFill>
                  <a:srgbClr val="003EA8"/>
                </a:solidFill>
                <a:latin typeface="Times New Roman" panose="02020603050405020304" pitchFamily="18" charset="0"/>
                <a:cs typeface="Times New Roman" panose="02020603050405020304" pitchFamily="18" charset="0"/>
              </a:rPr>
              <a:t>bạn</a:t>
            </a:r>
            <a:r>
              <a:rPr lang="en-US" sz="9999" spc="-149" dirty="0">
                <a:solidFill>
                  <a:srgbClr val="003EA8"/>
                </a:solidFill>
                <a:latin typeface="Times New Roman" panose="02020603050405020304" pitchFamily="18" charset="0"/>
                <a:cs typeface="Times New Roman" panose="02020603050405020304" pitchFamily="18" charset="0"/>
              </a:rPr>
              <a:t> </a:t>
            </a:r>
            <a:r>
              <a:rPr lang="en-US" sz="9999" spc="-149" dirty="0" err="1">
                <a:solidFill>
                  <a:srgbClr val="003EA8"/>
                </a:solidFill>
                <a:latin typeface="Times New Roman" panose="02020603050405020304" pitchFamily="18" charset="0"/>
                <a:cs typeface="Times New Roman" panose="02020603050405020304" pitchFamily="18" charset="0"/>
              </a:rPr>
              <a:t>đã</a:t>
            </a:r>
            <a:r>
              <a:rPr lang="en-US" sz="9999" spc="-149" dirty="0">
                <a:solidFill>
                  <a:srgbClr val="003EA8"/>
                </a:solidFill>
                <a:latin typeface="Times New Roman" panose="02020603050405020304" pitchFamily="18" charset="0"/>
                <a:cs typeface="Times New Roman" panose="02020603050405020304" pitchFamily="18" charset="0"/>
              </a:rPr>
              <a:t> </a:t>
            </a:r>
            <a:r>
              <a:rPr lang="en-US" sz="9999" spc="-149" dirty="0" err="1">
                <a:solidFill>
                  <a:srgbClr val="003EA8"/>
                </a:solidFill>
                <a:latin typeface="Times New Roman" panose="02020603050405020304" pitchFamily="18" charset="0"/>
                <a:cs typeface="Times New Roman" panose="02020603050405020304" pitchFamily="18" charset="0"/>
              </a:rPr>
              <a:t>lắng</a:t>
            </a:r>
            <a:r>
              <a:rPr lang="en-US" sz="9999" spc="-149" dirty="0">
                <a:solidFill>
                  <a:srgbClr val="003EA8"/>
                </a:solidFill>
                <a:latin typeface="Times New Roman" panose="02020603050405020304" pitchFamily="18" charset="0"/>
                <a:cs typeface="Times New Roman" panose="02020603050405020304" pitchFamily="18" charset="0"/>
              </a:rPr>
              <a:t> </a:t>
            </a:r>
            <a:r>
              <a:rPr lang="en-US" sz="9999" spc="-149" dirty="0" err="1">
                <a:solidFill>
                  <a:srgbClr val="003EA8"/>
                </a:solidFill>
                <a:latin typeface="Times New Roman" panose="02020603050405020304" pitchFamily="18" charset="0"/>
                <a:cs typeface="Times New Roman" panose="02020603050405020304" pitchFamily="18" charset="0"/>
              </a:rPr>
              <a:t>nghe</a:t>
            </a:r>
            <a:r>
              <a:rPr lang="en-US" sz="9999" spc="-149" dirty="0">
                <a:solidFill>
                  <a:srgbClr val="003EA8"/>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D118FF2-DE27-809D-769C-9913EADF4C1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sp>
      <p:sp>
        <p:nvSpPr>
          <p:cNvPr id="3" name="Freeform 2">
            <a:extLst>
              <a:ext uri="{FF2B5EF4-FFF2-40B4-BE49-F238E27FC236}">
                <a16:creationId xmlns:a16="http://schemas.microsoft.com/office/drawing/2014/main" id="{067B96BF-CB25-0C35-2046-1E9674AEE29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sp>
      <p:grpSp>
        <p:nvGrpSpPr>
          <p:cNvPr id="4" name="Group 3">
            <a:extLst>
              <a:ext uri="{FF2B5EF4-FFF2-40B4-BE49-F238E27FC236}">
                <a16:creationId xmlns:a16="http://schemas.microsoft.com/office/drawing/2014/main" id="{9346B971-2D99-1526-DBCD-E899772DBB34}"/>
              </a:ext>
            </a:extLst>
          </p:cNvPr>
          <p:cNvGrpSpPr/>
          <p:nvPr/>
        </p:nvGrpSpPr>
        <p:grpSpPr>
          <a:xfrm>
            <a:off x="1246490" y="2526135"/>
            <a:ext cx="15795020" cy="7580597"/>
            <a:chOff x="0" y="0"/>
            <a:chExt cx="5762066" cy="2787547"/>
          </a:xfrm>
        </p:grpSpPr>
        <p:sp>
          <p:nvSpPr>
            <p:cNvPr id="5" name="Freeform 4">
              <a:extLst>
                <a:ext uri="{FF2B5EF4-FFF2-40B4-BE49-F238E27FC236}">
                  <a16:creationId xmlns:a16="http://schemas.microsoft.com/office/drawing/2014/main" id="{B8C45A90-63FD-1132-BFFF-4DBD7F1556D3}"/>
                </a:ext>
              </a:extLst>
            </p:cNvPr>
            <p:cNvSpPr/>
            <p:nvPr/>
          </p:nvSpPr>
          <p:spPr>
            <a:xfrm>
              <a:off x="0" y="0"/>
              <a:ext cx="5762066" cy="2787547"/>
            </a:xfrm>
            <a:custGeom>
              <a:avLst/>
              <a:gdLst/>
              <a:ahLst/>
              <a:cxnLst/>
              <a:rect l="l" t="t" r="r" b="b"/>
              <a:pathLst>
                <a:path w="5762066" h="2787547">
                  <a:moveTo>
                    <a:pt x="0" y="0"/>
                  </a:moveTo>
                  <a:lnTo>
                    <a:pt x="5762066" y="0"/>
                  </a:lnTo>
                  <a:lnTo>
                    <a:pt x="5762066" y="2787547"/>
                  </a:lnTo>
                  <a:lnTo>
                    <a:pt x="0" y="2787547"/>
                  </a:lnTo>
                  <a:close/>
                </a:path>
              </a:pathLst>
            </a:custGeom>
            <a:solidFill>
              <a:srgbClr val="FFFFFF"/>
            </a:solidFill>
          </p:spPr>
        </p:sp>
      </p:grpSp>
      <p:grpSp>
        <p:nvGrpSpPr>
          <p:cNvPr id="6" name="Group 5">
            <a:extLst>
              <a:ext uri="{FF2B5EF4-FFF2-40B4-BE49-F238E27FC236}">
                <a16:creationId xmlns:a16="http://schemas.microsoft.com/office/drawing/2014/main" id="{E7497158-7BCA-48AC-AE11-989814288279}"/>
              </a:ext>
            </a:extLst>
          </p:cNvPr>
          <p:cNvGrpSpPr/>
          <p:nvPr/>
        </p:nvGrpSpPr>
        <p:grpSpPr>
          <a:xfrm>
            <a:off x="1219293" y="432814"/>
            <a:ext cx="15795020" cy="1596647"/>
            <a:chOff x="0" y="0"/>
            <a:chExt cx="5762066" cy="695693"/>
          </a:xfrm>
        </p:grpSpPr>
        <p:sp>
          <p:nvSpPr>
            <p:cNvPr id="7" name="Freeform 6">
              <a:extLst>
                <a:ext uri="{FF2B5EF4-FFF2-40B4-BE49-F238E27FC236}">
                  <a16:creationId xmlns:a16="http://schemas.microsoft.com/office/drawing/2014/main" id="{F90EBF82-66A4-0439-5CB1-9F0FA32A2D6A}"/>
                </a:ext>
              </a:extLst>
            </p:cNvPr>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sp>
      </p:grpSp>
      <p:sp>
        <p:nvSpPr>
          <p:cNvPr id="8" name="Freeform 7">
            <a:extLst>
              <a:ext uri="{FF2B5EF4-FFF2-40B4-BE49-F238E27FC236}">
                <a16:creationId xmlns:a16="http://schemas.microsoft.com/office/drawing/2014/main" id="{D9F4C2FB-93EC-CC92-1668-94A9C46BB596}"/>
              </a:ext>
            </a:extLst>
          </p:cNvPr>
          <p:cNvSpPr/>
          <p:nvPr/>
        </p:nvSpPr>
        <p:spPr>
          <a:xfrm rot="-278358">
            <a:off x="-143293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AutoShape 8">
            <a:extLst>
              <a:ext uri="{FF2B5EF4-FFF2-40B4-BE49-F238E27FC236}">
                <a16:creationId xmlns:a16="http://schemas.microsoft.com/office/drawing/2014/main" id="{DF32CC27-39E0-B3B4-D50E-931547836BB8}"/>
              </a:ext>
            </a:extLst>
          </p:cNvPr>
          <p:cNvSpPr/>
          <p:nvPr/>
        </p:nvSpPr>
        <p:spPr>
          <a:xfrm rot="-5400000">
            <a:off x="-541453" y="6273617"/>
            <a:ext cx="6745738" cy="0"/>
          </a:xfrm>
          <a:prstGeom prst="line">
            <a:avLst/>
          </a:prstGeom>
          <a:ln w="19050" cap="flat">
            <a:solidFill>
              <a:srgbClr val="CCCCCC"/>
            </a:solidFill>
            <a:prstDash val="solid"/>
            <a:headEnd type="none" w="sm" len="sm"/>
            <a:tailEnd type="none" w="sm" len="sm"/>
          </a:ln>
        </p:spPr>
      </p:sp>
      <p:grpSp>
        <p:nvGrpSpPr>
          <p:cNvPr id="10" name="Group 9">
            <a:extLst>
              <a:ext uri="{FF2B5EF4-FFF2-40B4-BE49-F238E27FC236}">
                <a16:creationId xmlns:a16="http://schemas.microsoft.com/office/drawing/2014/main" id="{CBFBE062-CAAB-6BF6-6A55-8B4768EC07CE}"/>
              </a:ext>
            </a:extLst>
          </p:cNvPr>
          <p:cNvGrpSpPr/>
          <p:nvPr/>
        </p:nvGrpSpPr>
        <p:grpSpPr>
          <a:xfrm>
            <a:off x="13821430" y="6055702"/>
            <a:ext cx="4791997" cy="4775719"/>
            <a:chOff x="0" y="0"/>
            <a:chExt cx="6389330" cy="6367625"/>
          </a:xfrm>
        </p:grpSpPr>
        <p:sp>
          <p:nvSpPr>
            <p:cNvPr id="11" name="Freeform 10">
              <a:extLst>
                <a:ext uri="{FF2B5EF4-FFF2-40B4-BE49-F238E27FC236}">
                  <a16:creationId xmlns:a16="http://schemas.microsoft.com/office/drawing/2014/main" id="{DD84A3AA-E000-1EDD-0172-8B767C00D121}"/>
                </a:ext>
              </a:extLst>
            </p:cNvPr>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1">
              <a:extLst>
                <a:ext uri="{FF2B5EF4-FFF2-40B4-BE49-F238E27FC236}">
                  <a16:creationId xmlns:a16="http://schemas.microsoft.com/office/drawing/2014/main" id="{ED5D9EFA-56B9-713A-8E21-6112326E241B}"/>
                </a:ext>
              </a:extLst>
            </p:cNvPr>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3" name="TextBox 12">
            <a:extLst>
              <a:ext uri="{FF2B5EF4-FFF2-40B4-BE49-F238E27FC236}">
                <a16:creationId xmlns:a16="http://schemas.microsoft.com/office/drawing/2014/main" id="{9165793F-E9D5-7568-D893-973190ECCB99}"/>
              </a:ext>
            </a:extLst>
          </p:cNvPr>
          <p:cNvSpPr txBox="1"/>
          <p:nvPr/>
        </p:nvSpPr>
        <p:spPr>
          <a:xfrm>
            <a:off x="3724142" y="619097"/>
            <a:ext cx="11134858" cy="1249125"/>
          </a:xfrm>
          <a:prstGeom prst="rect">
            <a:avLst/>
          </a:prstGeom>
        </p:spPr>
        <p:txBody>
          <a:bodyPr wrap="square" lIns="0" tIns="0" rIns="0" bIns="0" rtlCol="0" anchor="t">
            <a:spAutoFit/>
          </a:bodyPr>
          <a:lstStyle/>
          <a:p>
            <a:pPr marL="0" lvl="0" indent="0" algn="ctr">
              <a:lnSpc>
                <a:spcPts val="10800"/>
              </a:lnSpc>
              <a:spcBef>
                <a:spcPct val="0"/>
              </a:spcBef>
            </a:pPr>
            <a:r>
              <a:rPr lang="en-US" sz="7000" dirty="0" err="1">
                <a:solidFill>
                  <a:srgbClr val="003EA8"/>
                </a:solidFill>
                <a:latin typeface="Times New Roman" panose="02020603050405020304" pitchFamily="18" charset="0"/>
                <a:cs typeface="Times New Roman" panose="02020603050405020304" pitchFamily="18" charset="0"/>
              </a:rPr>
              <a:t>NỘI</a:t>
            </a:r>
            <a:r>
              <a:rPr lang="en-US" sz="7000" dirty="0">
                <a:solidFill>
                  <a:srgbClr val="003EA8"/>
                </a:solidFill>
                <a:latin typeface="Times New Roman" panose="02020603050405020304" pitchFamily="18" charset="0"/>
                <a:cs typeface="Times New Roman" panose="02020603050405020304" pitchFamily="18" charset="0"/>
              </a:rPr>
              <a:t> DUNG BÁO CÁO</a:t>
            </a:r>
          </a:p>
        </p:txBody>
      </p:sp>
      <p:grpSp>
        <p:nvGrpSpPr>
          <p:cNvPr id="14" name="Group 13">
            <a:extLst>
              <a:ext uri="{FF2B5EF4-FFF2-40B4-BE49-F238E27FC236}">
                <a16:creationId xmlns:a16="http://schemas.microsoft.com/office/drawing/2014/main" id="{57C7D7B8-0403-2DBE-DB7F-A3B3AD074D00}"/>
              </a:ext>
            </a:extLst>
          </p:cNvPr>
          <p:cNvGrpSpPr/>
          <p:nvPr/>
        </p:nvGrpSpPr>
        <p:grpSpPr>
          <a:xfrm>
            <a:off x="3724142" y="2875224"/>
            <a:ext cx="6248654" cy="6867393"/>
            <a:chOff x="0" y="-66675"/>
            <a:chExt cx="8331539" cy="9156524"/>
          </a:xfrm>
        </p:grpSpPr>
        <p:sp>
          <p:nvSpPr>
            <p:cNvPr id="15" name="TextBox 14">
              <a:extLst>
                <a:ext uri="{FF2B5EF4-FFF2-40B4-BE49-F238E27FC236}">
                  <a16:creationId xmlns:a16="http://schemas.microsoft.com/office/drawing/2014/main" id="{FBFA19AF-943F-FD7F-0A39-0552C6D28884}"/>
                </a:ext>
              </a:extLst>
            </p:cNvPr>
            <p:cNvSpPr txBox="1"/>
            <p:nvPr/>
          </p:nvSpPr>
          <p:spPr>
            <a:xfrm>
              <a:off x="0" y="1800100"/>
              <a:ext cx="8331539" cy="718145"/>
            </a:xfrm>
            <a:prstGeom prst="rect">
              <a:avLst/>
            </a:prstGeom>
          </p:spPr>
          <p:txBody>
            <a:bodyPr lIns="0" tIns="0" rIns="0" bIns="0" rtlCol="0" anchor="t">
              <a:spAutoFit/>
            </a:bodyPr>
            <a:lstStyle/>
            <a:p>
              <a:pPr>
                <a:lnSpc>
                  <a:spcPts val="4200"/>
                </a:lnSpc>
              </a:pPr>
              <a:r>
                <a:rPr lang="en-US" sz="4000" dirty="0" err="1">
                  <a:solidFill>
                    <a:srgbClr val="000000"/>
                  </a:solidFill>
                  <a:latin typeface="Times New Roman" panose="02020603050405020304" pitchFamily="18" charset="0"/>
                  <a:cs typeface="Times New Roman" panose="02020603050405020304" pitchFamily="18" charset="0"/>
                </a:rPr>
                <a:t>Tổng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quan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về</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Hệ</a:t>
              </a:r>
              <a:r>
                <a:rPr lang="en-US" sz="4000" dirty="0">
                  <a:solidFill>
                    <a:srgbClr val="000000"/>
                  </a:solidFill>
                  <a:latin typeface="Times New Roman" panose="02020603050405020304" pitchFamily="18" charset="0"/>
                  <a:cs typeface="Times New Roman" panose="02020603050405020304" pitchFamily="18" charset="0"/>
                </a:rPr>
                <a:t> đề </a:t>
              </a:r>
              <a:r>
                <a:rPr lang="en-US" sz="4000" dirty="0" err="1">
                  <a:solidFill>
                    <a:srgbClr val="000000"/>
                  </a:solidFill>
                  <a:latin typeface="Times New Roman" panose="02020603050405020304" pitchFamily="18" charset="0"/>
                  <a:cs typeface="Times New Roman" panose="02020603050405020304" pitchFamily="18" charset="0"/>
                </a:rPr>
                <a:t>xuất</a:t>
              </a:r>
              <a:endParaRPr lang="en-US" sz="4000" dirty="0">
                <a:solidFill>
                  <a:srgbClr val="00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4AC4929-2C65-0A9B-A8B3-E0EF90CE53CA}"/>
                </a:ext>
              </a:extLst>
            </p:cNvPr>
            <p:cNvSpPr txBox="1"/>
            <p:nvPr/>
          </p:nvSpPr>
          <p:spPr>
            <a:xfrm>
              <a:off x="0" y="3611996"/>
              <a:ext cx="8331539" cy="718145"/>
            </a:xfrm>
            <a:prstGeom prst="rect">
              <a:avLst/>
            </a:prstGeom>
          </p:spPr>
          <p:txBody>
            <a:bodyPr lIns="0" tIns="0" rIns="0" bIns="0" rtlCol="0" anchor="t">
              <a:spAutoFit/>
            </a:bodyPr>
            <a:lstStyle/>
            <a:p>
              <a:pPr>
                <a:lnSpc>
                  <a:spcPts val="4200"/>
                </a:lnSpc>
              </a:pPr>
              <a:r>
                <a:rPr lang="en-US" sz="4000" dirty="0" err="1">
                  <a:solidFill>
                    <a:srgbClr val="000000"/>
                  </a:solidFill>
                  <a:latin typeface="Times New Roman" panose="02020603050405020304" pitchFamily="18" charset="0"/>
                  <a:cs typeface="Times New Roman" panose="02020603050405020304" pitchFamily="18" charset="0"/>
                </a:rPr>
                <a:t>Các</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thuật</a:t>
              </a:r>
              <a:r>
                <a:rPr lang="en-US" sz="4000" dirty="0">
                  <a:solidFill>
                    <a:srgbClr val="000000"/>
                  </a:solidFill>
                  <a:latin typeface="Times New Roman" panose="02020603050405020304" pitchFamily="18" charset="0"/>
                  <a:cs typeface="Times New Roman" panose="02020603050405020304" pitchFamily="18" charset="0"/>
                </a:rPr>
                <a:t> toán </a:t>
              </a:r>
              <a:r>
                <a:rPr lang="en-US" sz="4000" dirty="0" err="1">
                  <a:solidFill>
                    <a:srgbClr val="000000"/>
                  </a:solidFill>
                  <a:latin typeface="Times New Roman" panose="02020603050405020304" pitchFamily="18" charset="0"/>
                  <a:cs typeface="Times New Roman" panose="02020603050405020304" pitchFamily="18" charset="0"/>
                </a:rPr>
                <a:t>sử</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dụng</a:t>
              </a:r>
              <a:endParaRPr lang="en-US" sz="4000" dirty="0">
                <a:solidFill>
                  <a:srgbClr val="00000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FBF2F2D-692A-5354-6F81-7FCE5FA37A8A}"/>
                </a:ext>
              </a:extLst>
            </p:cNvPr>
            <p:cNvSpPr txBox="1"/>
            <p:nvPr/>
          </p:nvSpPr>
          <p:spPr>
            <a:xfrm>
              <a:off x="0" y="5264364"/>
              <a:ext cx="5200919" cy="718145"/>
            </a:xfrm>
            <a:prstGeom prst="rect">
              <a:avLst/>
            </a:prstGeom>
          </p:spPr>
          <p:txBody>
            <a:bodyPr wrap="square" lIns="0" tIns="0" rIns="0" bIns="0" rtlCol="0" anchor="t">
              <a:spAutoFit/>
            </a:bodyPr>
            <a:lstStyle/>
            <a:p>
              <a:pPr>
                <a:lnSpc>
                  <a:spcPts val="4199"/>
                </a:lnSpc>
              </a:pPr>
              <a:r>
                <a:rPr lang="en-US" sz="4000" dirty="0" err="1">
                  <a:solidFill>
                    <a:srgbClr val="000000"/>
                  </a:solidFill>
                  <a:latin typeface="Times New Roman" panose="02020603050405020304" pitchFamily="18" charset="0"/>
                  <a:cs typeface="Times New Roman" panose="02020603050405020304" pitchFamily="18" charset="0"/>
                </a:rPr>
                <a:t>Xây</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dựng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mô</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hình</a:t>
              </a:r>
              <a:endParaRPr lang="en-US" sz="4000" dirty="0">
                <a:solidFill>
                  <a:srgbClr val="00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CA5E2B3-C819-096E-5835-A0E192F5A4C8}"/>
                </a:ext>
              </a:extLst>
            </p:cNvPr>
            <p:cNvSpPr txBox="1"/>
            <p:nvPr/>
          </p:nvSpPr>
          <p:spPr>
            <a:xfrm>
              <a:off x="0" y="6843840"/>
              <a:ext cx="8331539" cy="718145"/>
            </a:xfrm>
            <a:prstGeom prst="rect">
              <a:avLst/>
            </a:prstGeom>
          </p:spPr>
          <p:txBody>
            <a:bodyPr lIns="0" tIns="0" rIns="0" bIns="0" rtlCol="0" anchor="t">
              <a:spAutoFit/>
            </a:bodyPr>
            <a:lstStyle/>
            <a:p>
              <a:pPr>
                <a:lnSpc>
                  <a:spcPts val="4200"/>
                </a:lnSpc>
              </a:pPr>
              <a:r>
                <a:rPr lang="en-US" sz="4000" dirty="0" err="1">
                  <a:solidFill>
                    <a:srgbClr val="000000"/>
                  </a:solidFill>
                  <a:latin typeface="Times New Roman" panose="02020603050405020304" pitchFamily="18" charset="0"/>
                  <a:cs typeface="Times New Roman" panose="02020603050405020304" pitchFamily="18" charset="0"/>
                </a:rPr>
                <a:t>Kết</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quả</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và</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đánh</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giá</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mô</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hình</a:t>
              </a:r>
              <a:endParaRPr lang="en-US" sz="4000" dirty="0">
                <a:solidFill>
                  <a:srgbClr val="00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76E266E-59AF-B694-E800-59D906F97060}"/>
                </a:ext>
              </a:extLst>
            </p:cNvPr>
            <p:cNvSpPr txBox="1"/>
            <p:nvPr/>
          </p:nvSpPr>
          <p:spPr>
            <a:xfrm>
              <a:off x="0" y="8371704"/>
              <a:ext cx="8331539" cy="718145"/>
            </a:xfrm>
            <a:prstGeom prst="rect">
              <a:avLst/>
            </a:prstGeom>
          </p:spPr>
          <p:txBody>
            <a:bodyPr lIns="0" tIns="0" rIns="0" bIns="0" rtlCol="0" anchor="t">
              <a:spAutoFit/>
            </a:bodyPr>
            <a:lstStyle/>
            <a:p>
              <a:pPr>
                <a:lnSpc>
                  <a:spcPts val="4200"/>
                </a:lnSpc>
              </a:pPr>
              <a:r>
                <a:rPr lang="en-US" sz="4000" dirty="0" err="1">
                  <a:solidFill>
                    <a:srgbClr val="000000"/>
                  </a:solidFill>
                  <a:latin typeface="Times New Roman" panose="02020603050405020304" pitchFamily="18" charset="0"/>
                  <a:cs typeface="Times New Roman" panose="02020603050405020304" pitchFamily="18" charset="0"/>
                </a:rPr>
                <a:t>Kết</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luận</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và</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hướng</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phát</a:t>
              </a:r>
              <a:r>
                <a:rPr lang="en-US" sz="4000" dirty="0">
                  <a:solidFill>
                    <a:srgbClr val="000000"/>
                  </a:solidFill>
                  <a:latin typeface="Times New Roman" panose="02020603050405020304" pitchFamily="18" charset="0"/>
                  <a:cs typeface="Times New Roman" panose="02020603050405020304" pitchFamily="18" charset="0"/>
                </a:rPr>
                <a:t> </a:t>
              </a:r>
              <a:r>
                <a:rPr lang="en-US" sz="4000" dirty="0" err="1">
                  <a:solidFill>
                    <a:srgbClr val="000000"/>
                  </a:solidFill>
                  <a:latin typeface="Times New Roman" panose="02020603050405020304" pitchFamily="18" charset="0"/>
                  <a:cs typeface="Times New Roman" panose="02020603050405020304" pitchFamily="18" charset="0"/>
                </a:rPr>
                <a:t>triển</a:t>
              </a:r>
              <a:endParaRPr lang="en-US" sz="4000" dirty="0">
                <a:solidFill>
                  <a:srgbClr val="00000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12F4985C-7DC3-5749-B643-28279C9DA806}"/>
                </a:ext>
              </a:extLst>
            </p:cNvPr>
            <p:cNvSpPr txBox="1"/>
            <p:nvPr/>
          </p:nvSpPr>
          <p:spPr>
            <a:xfrm>
              <a:off x="0" y="-66675"/>
              <a:ext cx="5296078" cy="878447"/>
            </a:xfrm>
            <a:prstGeom prst="rect">
              <a:avLst/>
            </a:prstGeom>
          </p:spPr>
          <p:txBody>
            <a:bodyPr wrap="square" lIns="0" tIns="0" rIns="0" bIns="0" rtlCol="0" anchor="t">
              <a:spAutoFit/>
            </a:bodyPr>
            <a:lstStyle/>
            <a:p>
              <a:pPr>
                <a:lnSpc>
                  <a:spcPts val="5599"/>
                </a:lnSpc>
              </a:pPr>
              <a:r>
                <a:rPr lang="en-US" sz="4000" dirty="0">
                  <a:solidFill>
                    <a:srgbClr val="000000"/>
                  </a:solidFill>
                  <a:latin typeface="Times New Roman" panose="02020603050405020304" pitchFamily="18" charset="0"/>
                  <a:cs typeface="Times New Roman" panose="02020603050405020304" pitchFamily="18" charset="0"/>
                </a:rPr>
                <a:t>Lý do </a:t>
              </a:r>
              <a:r>
                <a:rPr lang="en-US" sz="4000" dirty="0" err="1">
                  <a:solidFill>
                    <a:srgbClr val="000000"/>
                  </a:solidFill>
                  <a:latin typeface="Times New Roman" panose="02020603050405020304" pitchFamily="18" charset="0"/>
                  <a:cs typeface="Times New Roman" panose="02020603050405020304" pitchFamily="18" charset="0"/>
                </a:rPr>
                <a:t>chọn</a:t>
              </a:r>
              <a:r>
                <a:rPr lang="en-US" sz="4000" dirty="0">
                  <a:solidFill>
                    <a:srgbClr val="000000"/>
                  </a:solidFill>
                  <a:latin typeface="Times New Roman" panose="02020603050405020304" pitchFamily="18" charset="0"/>
                  <a:cs typeface="Times New Roman" panose="02020603050405020304" pitchFamily="18" charset="0"/>
                </a:rPr>
                <a:t> đề tài</a:t>
              </a:r>
            </a:p>
          </p:txBody>
        </p:sp>
      </p:grpSp>
      <p:sp>
        <p:nvSpPr>
          <p:cNvPr id="21" name="TextBox 20">
            <a:extLst>
              <a:ext uri="{FF2B5EF4-FFF2-40B4-BE49-F238E27FC236}">
                <a16:creationId xmlns:a16="http://schemas.microsoft.com/office/drawing/2014/main" id="{200CBDA8-B469-38D7-90C9-E55204681257}"/>
              </a:ext>
            </a:extLst>
          </p:cNvPr>
          <p:cNvSpPr txBox="1"/>
          <p:nvPr/>
        </p:nvSpPr>
        <p:spPr>
          <a:xfrm>
            <a:off x="1650988" y="2881698"/>
            <a:ext cx="766091" cy="800091"/>
          </a:xfrm>
          <a:prstGeom prst="rect">
            <a:avLst/>
          </a:prstGeom>
        </p:spPr>
        <p:txBody>
          <a:bodyPr lIns="0" tIns="0" rIns="0" bIns="0" rtlCol="0" anchor="t">
            <a:spAutoFit/>
          </a:bodyPr>
          <a:lstStyle/>
          <a:p>
            <a:pPr marL="0" lvl="0" indent="0" algn="ctr">
              <a:lnSpc>
                <a:spcPts val="6599"/>
              </a:lnSpc>
              <a:spcBef>
                <a:spcPct val="0"/>
              </a:spcBef>
            </a:pPr>
            <a:r>
              <a:rPr lang="en-US" sz="5499">
                <a:solidFill>
                  <a:srgbClr val="003EA8"/>
                </a:solidFill>
                <a:latin typeface="Times New Roman" panose="02020603050405020304" pitchFamily="18" charset="0"/>
                <a:cs typeface="Times New Roman" panose="02020603050405020304" pitchFamily="18" charset="0"/>
              </a:rPr>
              <a:t>1.</a:t>
            </a:r>
          </a:p>
        </p:txBody>
      </p:sp>
      <p:sp>
        <p:nvSpPr>
          <p:cNvPr id="22" name="TextBox 21">
            <a:extLst>
              <a:ext uri="{FF2B5EF4-FFF2-40B4-BE49-F238E27FC236}">
                <a16:creationId xmlns:a16="http://schemas.microsoft.com/office/drawing/2014/main" id="{48E17ACC-D73F-7449-9DB2-64C9F4556C60}"/>
              </a:ext>
            </a:extLst>
          </p:cNvPr>
          <p:cNvSpPr txBox="1"/>
          <p:nvPr/>
        </p:nvSpPr>
        <p:spPr>
          <a:xfrm>
            <a:off x="1650988" y="4135099"/>
            <a:ext cx="766091" cy="800091"/>
          </a:xfrm>
          <a:prstGeom prst="rect">
            <a:avLst/>
          </a:prstGeom>
        </p:spPr>
        <p:txBody>
          <a:bodyPr lIns="0" tIns="0" rIns="0" bIns="0" rtlCol="0" anchor="t">
            <a:spAutoFit/>
          </a:bodyPr>
          <a:lstStyle/>
          <a:p>
            <a:pPr marL="0" lvl="0" indent="0" algn="ctr">
              <a:lnSpc>
                <a:spcPts val="6599"/>
              </a:lnSpc>
              <a:spcBef>
                <a:spcPct val="0"/>
              </a:spcBef>
            </a:pPr>
            <a:r>
              <a:rPr lang="en-US" sz="5499">
                <a:solidFill>
                  <a:srgbClr val="003EA8"/>
                </a:solidFill>
                <a:latin typeface="Times New Roman" panose="02020603050405020304" pitchFamily="18" charset="0"/>
                <a:cs typeface="Times New Roman" panose="02020603050405020304" pitchFamily="18" charset="0"/>
              </a:rPr>
              <a:t>2.</a:t>
            </a:r>
          </a:p>
        </p:txBody>
      </p:sp>
      <p:sp>
        <p:nvSpPr>
          <p:cNvPr id="23" name="TextBox 22">
            <a:extLst>
              <a:ext uri="{FF2B5EF4-FFF2-40B4-BE49-F238E27FC236}">
                <a16:creationId xmlns:a16="http://schemas.microsoft.com/office/drawing/2014/main" id="{69AB4B26-49DB-9A75-D751-5DD466F8F542}"/>
              </a:ext>
            </a:extLst>
          </p:cNvPr>
          <p:cNvSpPr txBox="1"/>
          <p:nvPr/>
        </p:nvSpPr>
        <p:spPr>
          <a:xfrm>
            <a:off x="1646225" y="5467163"/>
            <a:ext cx="766091" cy="800091"/>
          </a:xfrm>
          <a:prstGeom prst="rect">
            <a:avLst/>
          </a:prstGeom>
        </p:spPr>
        <p:txBody>
          <a:bodyPr lIns="0" tIns="0" rIns="0" bIns="0" rtlCol="0" anchor="t">
            <a:spAutoFit/>
          </a:bodyPr>
          <a:lstStyle/>
          <a:p>
            <a:pPr marL="0" lvl="0" indent="0" algn="ctr">
              <a:lnSpc>
                <a:spcPts val="6599"/>
              </a:lnSpc>
              <a:spcBef>
                <a:spcPct val="0"/>
              </a:spcBef>
            </a:pPr>
            <a:r>
              <a:rPr lang="en-US" sz="5499" dirty="0">
                <a:solidFill>
                  <a:srgbClr val="003EA8"/>
                </a:solidFill>
                <a:latin typeface="Times New Roman" panose="02020603050405020304" pitchFamily="18" charset="0"/>
                <a:cs typeface="Times New Roman" panose="02020603050405020304" pitchFamily="18" charset="0"/>
              </a:rPr>
              <a:t>3.</a:t>
            </a:r>
          </a:p>
        </p:txBody>
      </p:sp>
      <p:sp>
        <p:nvSpPr>
          <p:cNvPr id="24" name="TextBox 23">
            <a:extLst>
              <a:ext uri="{FF2B5EF4-FFF2-40B4-BE49-F238E27FC236}">
                <a16:creationId xmlns:a16="http://schemas.microsoft.com/office/drawing/2014/main" id="{DA794FAA-A8D0-2582-987B-4AF95BAC3932}"/>
              </a:ext>
            </a:extLst>
          </p:cNvPr>
          <p:cNvSpPr txBox="1"/>
          <p:nvPr/>
        </p:nvSpPr>
        <p:spPr>
          <a:xfrm>
            <a:off x="1646225" y="6762190"/>
            <a:ext cx="766091" cy="800091"/>
          </a:xfrm>
          <a:prstGeom prst="rect">
            <a:avLst/>
          </a:prstGeom>
        </p:spPr>
        <p:txBody>
          <a:bodyPr lIns="0" tIns="0" rIns="0" bIns="0" rtlCol="0" anchor="t">
            <a:spAutoFit/>
          </a:bodyPr>
          <a:lstStyle/>
          <a:p>
            <a:pPr marL="0" lvl="0" indent="0" algn="ctr">
              <a:lnSpc>
                <a:spcPts val="6599"/>
              </a:lnSpc>
              <a:spcBef>
                <a:spcPct val="0"/>
              </a:spcBef>
            </a:pPr>
            <a:r>
              <a:rPr lang="en-US" sz="5499" dirty="0">
                <a:solidFill>
                  <a:srgbClr val="003EA8"/>
                </a:solidFill>
                <a:latin typeface="Times New Roman" panose="02020603050405020304" pitchFamily="18" charset="0"/>
                <a:cs typeface="Times New Roman" panose="02020603050405020304" pitchFamily="18" charset="0"/>
              </a:rPr>
              <a:t>4.</a:t>
            </a:r>
          </a:p>
        </p:txBody>
      </p:sp>
      <p:sp>
        <p:nvSpPr>
          <p:cNvPr id="25" name="TextBox 24">
            <a:extLst>
              <a:ext uri="{FF2B5EF4-FFF2-40B4-BE49-F238E27FC236}">
                <a16:creationId xmlns:a16="http://schemas.microsoft.com/office/drawing/2014/main" id="{B35711E3-83D8-E65B-A152-D1212CB97D76}"/>
              </a:ext>
            </a:extLst>
          </p:cNvPr>
          <p:cNvSpPr txBox="1"/>
          <p:nvPr/>
        </p:nvSpPr>
        <p:spPr>
          <a:xfrm>
            <a:off x="1646225" y="7978414"/>
            <a:ext cx="766091" cy="800091"/>
          </a:xfrm>
          <a:prstGeom prst="rect">
            <a:avLst/>
          </a:prstGeom>
        </p:spPr>
        <p:txBody>
          <a:bodyPr lIns="0" tIns="0" rIns="0" bIns="0" rtlCol="0" anchor="t">
            <a:spAutoFit/>
          </a:bodyPr>
          <a:lstStyle/>
          <a:p>
            <a:pPr marL="0" lvl="0" indent="0" algn="ctr">
              <a:lnSpc>
                <a:spcPts val="6599"/>
              </a:lnSpc>
              <a:spcBef>
                <a:spcPct val="0"/>
              </a:spcBef>
            </a:pPr>
            <a:r>
              <a:rPr lang="en-US" sz="5499" dirty="0">
                <a:solidFill>
                  <a:srgbClr val="003EA8"/>
                </a:solidFill>
                <a:latin typeface="Times New Roman" panose="02020603050405020304" pitchFamily="18" charset="0"/>
                <a:cs typeface="Times New Roman" panose="02020603050405020304" pitchFamily="18" charset="0"/>
              </a:rPr>
              <a:t>5.</a:t>
            </a:r>
          </a:p>
        </p:txBody>
      </p:sp>
      <p:sp>
        <p:nvSpPr>
          <p:cNvPr id="26" name="TextBox 25">
            <a:extLst>
              <a:ext uri="{FF2B5EF4-FFF2-40B4-BE49-F238E27FC236}">
                <a16:creationId xmlns:a16="http://schemas.microsoft.com/office/drawing/2014/main" id="{8CC36DB0-FA9D-B959-D30C-71C2115FCE6D}"/>
              </a:ext>
            </a:extLst>
          </p:cNvPr>
          <p:cNvSpPr txBox="1"/>
          <p:nvPr/>
        </p:nvSpPr>
        <p:spPr>
          <a:xfrm>
            <a:off x="1646225" y="9013583"/>
            <a:ext cx="766091" cy="800091"/>
          </a:xfrm>
          <a:prstGeom prst="rect">
            <a:avLst/>
          </a:prstGeom>
        </p:spPr>
        <p:txBody>
          <a:bodyPr lIns="0" tIns="0" rIns="0" bIns="0" rtlCol="0" anchor="t">
            <a:spAutoFit/>
          </a:bodyPr>
          <a:lstStyle/>
          <a:p>
            <a:pPr marL="0" lvl="0" indent="0" algn="ctr">
              <a:lnSpc>
                <a:spcPts val="6599"/>
              </a:lnSpc>
              <a:spcBef>
                <a:spcPct val="0"/>
              </a:spcBef>
            </a:pPr>
            <a:r>
              <a:rPr lang="en-US" sz="5499" dirty="0">
                <a:solidFill>
                  <a:srgbClr val="003EA8"/>
                </a:solidFill>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248311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28700" cy="2201836"/>
          </a:xfrm>
          <a:prstGeom prst="rect">
            <a:avLst/>
          </a:prstGeom>
          <a:solidFill>
            <a:srgbClr val="003EA8"/>
          </a:solidFill>
        </p:spPr>
      </p:sp>
      <p:sp>
        <p:nvSpPr>
          <p:cNvPr id="3" name="Freeform 3"/>
          <p:cNvSpPr/>
          <p:nvPr/>
        </p:nvSpPr>
        <p:spPr>
          <a:xfrm>
            <a:off x="5404128" y="5505367"/>
            <a:ext cx="655808" cy="655808"/>
          </a:xfrm>
          <a:custGeom>
            <a:avLst/>
            <a:gdLst/>
            <a:ahLst/>
            <a:cxnLst/>
            <a:rect l="l" t="t" r="r" b="b"/>
            <a:pathLst>
              <a:path w="655808" h="655808">
                <a:moveTo>
                  <a:pt x="0" y="0"/>
                </a:moveTo>
                <a:lnTo>
                  <a:pt x="655808" y="0"/>
                </a:lnTo>
                <a:lnTo>
                  <a:pt x="655808" y="655808"/>
                </a:lnTo>
                <a:lnTo>
                  <a:pt x="0" y="6558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02697" y="2919756"/>
            <a:ext cx="15756603" cy="5827030"/>
          </a:xfrm>
          <a:custGeom>
            <a:avLst/>
            <a:gdLst/>
            <a:ahLst/>
            <a:cxnLst/>
            <a:rect l="l" t="t" r="r" b="b"/>
            <a:pathLst>
              <a:path w="15756603" h="5827030">
                <a:moveTo>
                  <a:pt x="0" y="0"/>
                </a:moveTo>
                <a:lnTo>
                  <a:pt x="15756603" y="0"/>
                </a:lnTo>
                <a:lnTo>
                  <a:pt x="15756603" y="5827030"/>
                </a:lnTo>
                <a:lnTo>
                  <a:pt x="0" y="5827030"/>
                </a:lnTo>
                <a:lnTo>
                  <a:pt x="0" y="0"/>
                </a:lnTo>
                <a:close/>
              </a:path>
            </a:pathLst>
          </a:custGeom>
          <a:blipFill>
            <a:blip r:embed="rId5"/>
            <a:stretch>
              <a:fillRect/>
            </a:stretch>
          </a:blipFill>
        </p:spPr>
      </p:sp>
      <p:sp>
        <p:nvSpPr>
          <p:cNvPr id="5" name="TextBox 5"/>
          <p:cNvSpPr txBox="1"/>
          <p:nvPr/>
        </p:nvSpPr>
        <p:spPr>
          <a:xfrm>
            <a:off x="1740353" y="625916"/>
            <a:ext cx="12204247" cy="897682"/>
          </a:xfrm>
          <a:prstGeom prst="rect">
            <a:avLst/>
          </a:prstGeom>
        </p:spPr>
        <p:txBody>
          <a:bodyPr wrap="square" lIns="0" tIns="0" rIns="0" bIns="0" rtlCol="0" anchor="t">
            <a:spAutoFit/>
          </a:bodyPr>
          <a:lstStyle/>
          <a:p>
            <a:pPr>
              <a:lnSpc>
                <a:spcPts val="6955"/>
              </a:lnSpc>
            </a:pPr>
            <a:r>
              <a:rPr lang="en-US" sz="7000" spc="339" dirty="0">
                <a:solidFill>
                  <a:srgbClr val="003EA8"/>
                </a:solidFill>
                <a:latin typeface="Times New Roman" panose="02020603050405020304" pitchFamily="18" charset="0"/>
                <a:cs typeface="Times New Roman" panose="02020603050405020304" pitchFamily="18" charset="0"/>
              </a:rPr>
              <a:t>LÝ DO </a:t>
            </a:r>
            <a:r>
              <a:rPr lang="en-US" sz="7000" spc="339" dirty="0" err="1">
                <a:solidFill>
                  <a:srgbClr val="003EA8"/>
                </a:solidFill>
                <a:latin typeface="Times New Roman" panose="02020603050405020304" pitchFamily="18" charset="0"/>
                <a:cs typeface="Times New Roman" panose="02020603050405020304" pitchFamily="18" charset="0"/>
              </a:rPr>
              <a:t>CHỌN</a:t>
            </a:r>
            <a:r>
              <a:rPr lang="en-US" sz="7000" spc="339" dirty="0">
                <a:solidFill>
                  <a:srgbClr val="003EA8"/>
                </a:solidFill>
                <a:latin typeface="Times New Roman" panose="02020603050405020304" pitchFamily="18" charset="0"/>
                <a:cs typeface="Times New Roman" panose="02020603050405020304" pitchFamily="18" charset="0"/>
              </a:rPr>
              <a:t> ĐỀ TÀI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5293" y="0"/>
            <a:ext cx="16439375" cy="2173414"/>
            <a:chOff x="0" y="0"/>
            <a:chExt cx="5997128" cy="792867"/>
          </a:xfrm>
        </p:grpSpPr>
        <p:sp>
          <p:nvSpPr>
            <p:cNvPr id="3" name="Freeform 3"/>
            <p:cNvSpPr/>
            <p:nvPr/>
          </p:nvSpPr>
          <p:spPr>
            <a:xfrm>
              <a:off x="0" y="0"/>
              <a:ext cx="5997129" cy="792867"/>
            </a:xfrm>
            <a:custGeom>
              <a:avLst/>
              <a:gdLst/>
              <a:ahLst/>
              <a:cxnLst/>
              <a:rect l="l" t="t" r="r" b="b"/>
              <a:pathLst>
                <a:path w="5997129" h="792867">
                  <a:moveTo>
                    <a:pt x="0" y="0"/>
                  </a:moveTo>
                  <a:lnTo>
                    <a:pt x="5997129" y="0"/>
                  </a:lnTo>
                  <a:lnTo>
                    <a:pt x="5997129" y="792867"/>
                  </a:lnTo>
                  <a:lnTo>
                    <a:pt x="0" y="792867"/>
                  </a:lnTo>
                  <a:close/>
                </a:path>
              </a:pathLst>
            </a:custGeom>
            <a:solidFill>
              <a:srgbClr val="FFFFFF"/>
            </a:solidFill>
          </p:spPr>
        </p:sp>
      </p:grpSp>
      <p:sp>
        <p:nvSpPr>
          <p:cNvPr id="4" name="Freeform 4"/>
          <p:cNvSpPr/>
          <p:nvPr/>
        </p:nvSpPr>
        <p:spPr>
          <a:xfrm>
            <a:off x="3239343" y="-3076"/>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34890" y="-287933"/>
            <a:ext cx="3927179" cy="1392364"/>
          </a:xfrm>
          <a:custGeom>
            <a:avLst/>
            <a:gdLst/>
            <a:ahLst/>
            <a:cxnLst/>
            <a:rect l="l" t="t" r="r" b="b"/>
            <a:pathLst>
              <a:path w="3927179" h="1392364">
                <a:moveTo>
                  <a:pt x="0" y="0"/>
                </a:moveTo>
                <a:lnTo>
                  <a:pt x="3927180" y="0"/>
                </a:lnTo>
                <a:lnTo>
                  <a:pt x="3927180"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077528" y="1845196"/>
            <a:ext cx="6027964" cy="6946069"/>
          </a:xfrm>
          <a:custGeom>
            <a:avLst/>
            <a:gdLst/>
            <a:ahLst/>
            <a:cxnLst/>
            <a:rect l="l" t="t" r="r" b="b"/>
            <a:pathLst>
              <a:path w="6027964" h="6946069">
                <a:moveTo>
                  <a:pt x="0" y="0"/>
                </a:moveTo>
                <a:lnTo>
                  <a:pt x="6027964" y="0"/>
                </a:lnTo>
                <a:lnTo>
                  <a:pt x="6027964" y="6946069"/>
                </a:lnTo>
                <a:lnTo>
                  <a:pt x="0" y="6946069"/>
                </a:lnTo>
                <a:lnTo>
                  <a:pt x="0" y="0"/>
                </a:lnTo>
                <a:close/>
              </a:path>
            </a:pathLst>
          </a:custGeom>
          <a:blipFill>
            <a:blip r:embed="rId7"/>
            <a:stretch>
              <a:fillRect/>
            </a:stretch>
          </a:blipFill>
        </p:spPr>
      </p:sp>
      <p:sp>
        <p:nvSpPr>
          <p:cNvPr id="7" name="Freeform 7"/>
          <p:cNvSpPr/>
          <p:nvPr/>
        </p:nvSpPr>
        <p:spPr>
          <a:xfrm>
            <a:off x="11112460" y="1845196"/>
            <a:ext cx="4845679" cy="6813689"/>
          </a:xfrm>
          <a:custGeom>
            <a:avLst/>
            <a:gdLst/>
            <a:ahLst/>
            <a:cxnLst/>
            <a:rect l="l" t="t" r="r" b="b"/>
            <a:pathLst>
              <a:path w="4845679" h="6813689">
                <a:moveTo>
                  <a:pt x="0" y="0"/>
                </a:moveTo>
                <a:lnTo>
                  <a:pt x="4845679" y="0"/>
                </a:lnTo>
                <a:lnTo>
                  <a:pt x="4845679" y="6813689"/>
                </a:lnTo>
                <a:lnTo>
                  <a:pt x="0" y="6813689"/>
                </a:lnTo>
                <a:lnTo>
                  <a:pt x="0" y="0"/>
                </a:lnTo>
                <a:close/>
              </a:path>
            </a:pathLst>
          </a:custGeom>
          <a:blipFill>
            <a:blip r:embed="rId8"/>
            <a:stretch>
              <a:fillRect/>
            </a:stretch>
          </a:blipFill>
        </p:spPr>
      </p:sp>
      <p:sp>
        <p:nvSpPr>
          <p:cNvPr id="8" name="TextBox 8"/>
          <p:cNvSpPr txBox="1"/>
          <p:nvPr/>
        </p:nvSpPr>
        <p:spPr>
          <a:xfrm>
            <a:off x="2877197" y="379673"/>
            <a:ext cx="13395565" cy="1018292"/>
          </a:xfrm>
          <a:prstGeom prst="rect">
            <a:avLst/>
          </a:prstGeom>
        </p:spPr>
        <p:txBody>
          <a:bodyPr lIns="0" tIns="0" rIns="0" bIns="0" rtlCol="0" anchor="t">
            <a:spAutoFit/>
          </a:bodyPr>
          <a:lstStyle/>
          <a:p>
            <a:pPr algn="ctr">
              <a:lnSpc>
                <a:spcPts val="8399"/>
              </a:lnSpc>
            </a:pPr>
            <a:r>
              <a:rPr lang="en-US" sz="6999" dirty="0" err="1">
                <a:solidFill>
                  <a:srgbClr val="003EA8"/>
                </a:solidFill>
                <a:latin typeface="Times New Roman" panose="02020603050405020304" pitchFamily="18" charset="0"/>
                <a:cs typeface="Times New Roman" panose="02020603050405020304" pitchFamily="18" charset="0"/>
              </a:rPr>
              <a:t>TỔNG</a:t>
            </a:r>
            <a:r>
              <a:rPr lang="en-US" sz="6999" dirty="0">
                <a:solidFill>
                  <a:srgbClr val="003EA8"/>
                </a:solidFill>
                <a:latin typeface="Times New Roman" panose="02020603050405020304" pitchFamily="18" charset="0"/>
                <a:cs typeface="Times New Roman" panose="02020603050405020304" pitchFamily="18" charset="0"/>
              </a:rPr>
              <a:t> QUAN </a:t>
            </a:r>
            <a:r>
              <a:rPr lang="en-US" sz="6999" dirty="0" err="1">
                <a:solidFill>
                  <a:srgbClr val="003EA8"/>
                </a:solidFill>
                <a:latin typeface="Times New Roman" panose="02020603050405020304" pitchFamily="18" charset="0"/>
                <a:cs typeface="Times New Roman" panose="02020603050405020304" pitchFamily="18" charset="0"/>
              </a:rPr>
              <a:t>HỆ</a:t>
            </a:r>
            <a:r>
              <a:rPr lang="en-US" sz="6999" dirty="0">
                <a:solidFill>
                  <a:srgbClr val="003EA8"/>
                </a:solidFill>
                <a:latin typeface="Times New Roman" panose="02020603050405020304" pitchFamily="18" charset="0"/>
                <a:cs typeface="Times New Roman" panose="02020603050405020304" pitchFamily="18" charset="0"/>
              </a:rPr>
              <a:t> ĐỀ </a:t>
            </a:r>
            <a:r>
              <a:rPr lang="en-US" sz="6999" dirty="0" err="1">
                <a:solidFill>
                  <a:srgbClr val="003EA8"/>
                </a:solidFill>
                <a:latin typeface="Times New Roman" panose="02020603050405020304" pitchFamily="18" charset="0"/>
                <a:cs typeface="Times New Roman" panose="02020603050405020304" pitchFamily="18" charset="0"/>
              </a:rPr>
              <a:t>XUẤT</a:t>
            </a:r>
            <a:endParaRPr lang="en-US" sz="6999" dirty="0">
              <a:solidFill>
                <a:srgbClr val="003EA8"/>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10020297" y="8971106"/>
            <a:ext cx="7030004" cy="560923"/>
          </a:xfrm>
          <a:prstGeom prst="rect">
            <a:avLst/>
          </a:prstGeom>
        </p:spPr>
        <p:txBody>
          <a:bodyPr wrap="square" lIns="0" tIns="0" rIns="0" bIns="0" rtlCol="0" anchor="t">
            <a:spAutoFit/>
          </a:bodyPr>
          <a:lstStyle/>
          <a:p>
            <a:pPr algn="ctr">
              <a:lnSpc>
                <a:spcPts val="4759"/>
              </a:lnSpc>
            </a:pPr>
            <a:r>
              <a:rPr lang="en-US" sz="3399" dirty="0" err="1">
                <a:solidFill>
                  <a:srgbClr val="003EA8"/>
                </a:solidFill>
                <a:latin typeface="Times New Roman" panose="02020603050405020304" pitchFamily="18" charset="0"/>
                <a:cs typeface="Times New Roman" panose="02020603050405020304" pitchFamily="18" charset="0"/>
              </a:rPr>
              <a:t>Hệ</a:t>
            </a:r>
            <a:r>
              <a:rPr lang="en-US" sz="3399" dirty="0">
                <a:solidFill>
                  <a:srgbClr val="003EA8"/>
                </a:solidFill>
                <a:latin typeface="Times New Roman" panose="02020603050405020304" pitchFamily="18" charset="0"/>
                <a:cs typeface="Times New Roman" panose="02020603050405020304" pitchFamily="18" charset="0"/>
              </a:rPr>
              <a:t> đề </a:t>
            </a:r>
            <a:r>
              <a:rPr lang="en-US" sz="3399" dirty="0" err="1">
                <a:solidFill>
                  <a:srgbClr val="003EA8"/>
                </a:solidFill>
                <a:latin typeface="Times New Roman" panose="02020603050405020304" pitchFamily="18" charset="0"/>
                <a:cs typeface="Times New Roman" panose="02020603050405020304" pitchFamily="18" charset="0"/>
              </a:rPr>
              <a:t>xuất</a:t>
            </a:r>
            <a:r>
              <a:rPr lang="en-US" sz="3399" dirty="0">
                <a:solidFill>
                  <a:srgbClr val="003EA8"/>
                </a:solidFill>
                <a:latin typeface="Times New Roman" panose="02020603050405020304" pitchFamily="18" charset="0"/>
                <a:cs typeface="Times New Roman" panose="02020603050405020304" pitchFamily="18" charset="0"/>
              </a:rPr>
              <a:t> </a:t>
            </a:r>
            <a:r>
              <a:rPr lang="en-US" sz="3399" dirty="0" err="1">
                <a:solidFill>
                  <a:srgbClr val="003EA8"/>
                </a:solidFill>
                <a:latin typeface="Times New Roman" panose="02020603050405020304" pitchFamily="18" charset="0"/>
                <a:cs typeface="Times New Roman" panose="02020603050405020304" pitchFamily="18" charset="0"/>
              </a:rPr>
              <a:t>sử</a:t>
            </a:r>
            <a:r>
              <a:rPr lang="en-US" sz="3399" dirty="0">
                <a:solidFill>
                  <a:srgbClr val="003EA8"/>
                </a:solidFill>
                <a:latin typeface="Times New Roman" panose="02020603050405020304" pitchFamily="18" charset="0"/>
                <a:cs typeface="Times New Roman" panose="02020603050405020304" pitchFamily="18" charset="0"/>
              </a:rPr>
              <a:t> </a:t>
            </a:r>
            <a:r>
              <a:rPr lang="en-US" sz="3399" dirty="0" err="1">
                <a:solidFill>
                  <a:srgbClr val="003EA8"/>
                </a:solidFill>
                <a:latin typeface="Times New Roman" panose="02020603050405020304" pitchFamily="18" charset="0"/>
                <a:cs typeface="Times New Roman" panose="02020603050405020304" pitchFamily="18" charset="0"/>
              </a:rPr>
              <a:t>dụng</a:t>
            </a:r>
            <a:r>
              <a:rPr lang="en-US" sz="3399" dirty="0">
                <a:solidFill>
                  <a:srgbClr val="003EA8"/>
                </a:solidFill>
                <a:latin typeface="Times New Roman" panose="02020603050405020304" pitchFamily="18" charset="0"/>
                <a:cs typeface="Times New Roman" panose="02020603050405020304" pitchFamily="18" charset="0"/>
              </a:rPr>
              <a:t> </a:t>
            </a:r>
            <a:r>
              <a:rPr lang="en-US" sz="3399" dirty="0" err="1">
                <a:solidFill>
                  <a:srgbClr val="003EA8"/>
                </a:solidFill>
                <a:latin typeface="Times New Roman" panose="02020603050405020304" pitchFamily="18" charset="0"/>
                <a:cs typeface="Times New Roman" panose="02020603050405020304" pitchFamily="18" charset="0"/>
              </a:rPr>
              <a:t>lọc</a:t>
            </a:r>
            <a:r>
              <a:rPr lang="en-US" sz="3399" dirty="0">
                <a:solidFill>
                  <a:srgbClr val="003EA8"/>
                </a:solidFill>
                <a:latin typeface="Times New Roman" panose="02020603050405020304" pitchFamily="18" charset="0"/>
                <a:cs typeface="Times New Roman" panose="02020603050405020304" pitchFamily="18" charset="0"/>
              </a:rPr>
              <a:t> </a:t>
            </a:r>
            <a:r>
              <a:rPr lang="en-US" sz="3399" dirty="0" err="1">
                <a:solidFill>
                  <a:srgbClr val="003EA8"/>
                </a:solidFill>
                <a:latin typeface="Times New Roman" panose="02020603050405020304" pitchFamily="18" charset="0"/>
                <a:cs typeface="Times New Roman" panose="02020603050405020304" pitchFamily="18" charset="0"/>
              </a:rPr>
              <a:t>cộng</a:t>
            </a:r>
            <a:r>
              <a:rPr lang="en-US" sz="3399" dirty="0">
                <a:solidFill>
                  <a:srgbClr val="003EA8"/>
                </a:solidFill>
                <a:latin typeface="Times New Roman" panose="02020603050405020304" pitchFamily="18" charset="0"/>
                <a:cs typeface="Times New Roman" panose="02020603050405020304" pitchFamily="18" charset="0"/>
              </a:rPr>
              <a:t> </a:t>
            </a:r>
            <a:r>
              <a:rPr lang="en-US" sz="3399" dirty="0" err="1">
                <a:solidFill>
                  <a:srgbClr val="003EA8"/>
                </a:solidFill>
                <a:latin typeface="Times New Roman" panose="02020603050405020304" pitchFamily="18" charset="0"/>
                <a:cs typeface="Times New Roman" panose="02020603050405020304" pitchFamily="18" charset="0"/>
              </a:rPr>
              <a:t>tác</a:t>
            </a:r>
            <a:endParaRPr lang="en-US" sz="3399" dirty="0">
              <a:solidFill>
                <a:srgbClr val="003EA8"/>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1355293" y="8971107"/>
            <a:ext cx="7030005" cy="560923"/>
          </a:xfrm>
          <a:prstGeom prst="rect">
            <a:avLst/>
          </a:prstGeom>
        </p:spPr>
        <p:txBody>
          <a:bodyPr wrap="square" lIns="0" tIns="0" rIns="0" bIns="0" rtlCol="0" anchor="t">
            <a:spAutoFit/>
          </a:bodyPr>
          <a:lstStyle/>
          <a:p>
            <a:pPr algn="ctr">
              <a:lnSpc>
                <a:spcPts val="4759"/>
              </a:lnSpc>
            </a:pPr>
            <a:r>
              <a:rPr lang="en-US" sz="3399" dirty="0" err="1">
                <a:solidFill>
                  <a:srgbClr val="003EA8"/>
                </a:solidFill>
                <a:latin typeface="Times New Roman" panose="02020603050405020304" pitchFamily="18" charset="0"/>
                <a:cs typeface="Times New Roman" panose="02020603050405020304" pitchFamily="18" charset="0"/>
              </a:rPr>
              <a:t>Hệ</a:t>
            </a:r>
            <a:r>
              <a:rPr lang="en-US" sz="3399" dirty="0">
                <a:solidFill>
                  <a:srgbClr val="003EA8"/>
                </a:solidFill>
                <a:latin typeface="Times New Roman" panose="02020603050405020304" pitchFamily="18" charset="0"/>
                <a:cs typeface="Times New Roman" panose="02020603050405020304" pitchFamily="18" charset="0"/>
              </a:rPr>
              <a:t> đề </a:t>
            </a:r>
            <a:r>
              <a:rPr lang="en-US" sz="3399" dirty="0" err="1">
                <a:solidFill>
                  <a:srgbClr val="003EA8"/>
                </a:solidFill>
                <a:latin typeface="Times New Roman" panose="02020603050405020304" pitchFamily="18" charset="0"/>
                <a:cs typeface="Times New Roman" panose="02020603050405020304" pitchFamily="18" charset="0"/>
              </a:rPr>
              <a:t>xuất</a:t>
            </a:r>
            <a:r>
              <a:rPr lang="en-US" sz="3399" dirty="0">
                <a:solidFill>
                  <a:srgbClr val="003EA8"/>
                </a:solidFill>
                <a:latin typeface="Times New Roman" panose="02020603050405020304" pitchFamily="18" charset="0"/>
                <a:cs typeface="Times New Roman" panose="02020603050405020304" pitchFamily="18" charset="0"/>
              </a:rPr>
              <a:t> </a:t>
            </a:r>
            <a:r>
              <a:rPr lang="en-US" sz="3399" dirty="0" err="1">
                <a:solidFill>
                  <a:srgbClr val="003EA8"/>
                </a:solidFill>
                <a:latin typeface="Times New Roman" panose="02020603050405020304" pitchFamily="18" charset="0"/>
                <a:cs typeface="Times New Roman" panose="02020603050405020304" pitchFamily="18" charset="0"/>
              </a:rPr>
              <a:t>sử</a:t>
            </a:r>
            <a:r>
              <a:rPr lang="en-US" sz="3399" dirty="0">
                <a:solidFill>
                  <a:srgbClr val="003EA8"/>
                </a:solidFill>
                <a:latin typeface="Times New Roman" panose="02020603050405020304" pitchFamily="18" charset="0"/>
                <a:cs typeface="Times New Roman" panose="02020603050405020304" pitchFamily="18" charset="0"/>
              </a:rPr>
              <a:t> </a:t>
            </a:r>
            <a:r>
              <a:rPr lang="en-US" sz="3399" dirty="0" err="1">
                <a:solidFill>
                  <a:srgbClr val="003EA8"/>
                </a:solidFill>
                <a:latin typeface="Times New Roman" panose="02020603050405020304" pitchFamily="18" charset="0"/>
                <a:cs typeface="Times New Roman" panose="02020603050405020304" pitchFamily="18" charset="0"/>
              </a:rPr>
              <a:t>dụng</a:t>
            </a:r>
            <a:r>
              <a:rPr lang="en-US" sz="3399" dirty="0">
                <a:solidFill>
                  <a:srgbClr val="003EA8"/>
                </a:solidFill>
                <a:latin typeface="Times New Roman" panose="02020603050405020304" pitchFamily="18" charset="0"/>
                <a:cs typeface="Times New Roman" panose="02020603050405020304" pitchFamily="18" charset="0"/>
              </a:rPr>
              <a:t> </a:t>
            </a:r>
            <a:r>
              <a:rPr lang="en-US" sz="3399" dirty="0" err="1">
                <a:solidFill>
                  <a:srgbClr val="003EA8"/>
                </a:solidFill>
                <a:latin typeface="Times New Roman" panose="02020603050405020304" pitchFamily="18" charset="0"/>
                <a:cs typeface="Times New Roman" panose="02020603050405020304" pitchFamily="18" charset="0"/>
              </a:rPr>
              <a:t>lọc</a:t>
            </a:r>
            <a:r>
              <a:rPr lang="en-US" sz="3399" dirty="0">
                <a:solidFill>
                  <a:srgbClr val="003EA8"/>
                </a:solidFill>
                <a:latin typeface="Times New Roman" panose="02020603050405020304" pitchFamily="18" charset="0"/>
                <a:cs typeface="Times New Roman" panose="02020603050405020304" pitchFamily="18" charset="0"/>
              </a:rPr>
              <a:t> </a:t>
            </a:r>
            <a:r>
              <a:rPr lang="en-US" sz="3399" dirty="0" err="1">
                <a:solidFill>
                  <a:srgbClr val="003EA8"/>
                </a:solidFill>
                <a:latin typeface="Times New Roman" panose="02020603050405020304" pitchFamily="18" charset="0"/>
                <a:cs typeface="Times New Roman" panose="02020603050405020304" pitchFamily="18" charset="0"/>
              </a:rPr>
              <a:t>nội</a:t>
            </a:r>
            <a:r>
              <a:rPr lang="en-US" sz="3399" dirty="0">
                <a:solidFill>
                  <a:srgbClr val="003EA8"/>
                </a:solidFill>
                <a:latin typeface="Times New Roman" panose="02020603050405020304" pitchFamily="18" charset="0"/>
                <a:cs typeface="Times New Roman" panose="02020603050405020304" pitchFamily="18" charset="0"/>
              </a:rPr>
              <a:t> dung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8750" y="184486"/>
            <a:ext cx="17114053" cy="2238951"/>
            <a:chOff x="0" y="0"/>
            <a:chExt cx="5999270" cy="784856"/>
          </a:xfrm>
        </p:grpSpPr>
        <p:sp>
          <p:nvSpPr>
            <p:cNvPr id="3" name="Freeform 3"/>
            <p:cNvSpPr/>
            <p:nvPr/>
          </p:nvSpPr>
          <p:spPr>
            <a:xfrm>
              <a:off x="0" y="0"/>
              <a:ext cx="5999270" cy="784856"/>
            </a:xfrm>
            <a:custGeom>
              <a:avLst/>
              <a:gdLst/>
              <a:ahLst/>
              <a:cxnLst/>
              <a:rect l="l" t="t" r="r" b="b"/>
              <a:pathLst>
                <a:path w="5999270" h="784856">
                  <a:moveTo>
                    <a:pt x="0" y="0"/>
                  </a:moveTo>
                  <a:lnTo>
                    <a:pt x="5999270" y="0"/>
                  </a:lnTo>
                  <a:lnTo>
                    <a:pt x="5999270" y="784856"/>
                  </a:lnTo>
                  <a:lnTo>
                    <a:pt x="0" y="784856"/>
                  </a:lnTo>
                  <a:close/>
                </a:path>
              </a:pathLst>
            </a:custGeom>
            <a:solidFill>
              <a:srgbClr val="FFFFFF"/>
            </a:solidFill>
          </p:spPr>
        </p:sp>
      </p:grpSp>
      <p:sp>
        <p:nvSpPr>
          <p:cNvPr id="4" name="Freeform 4"/>
          <p:cNvSpPr/>
          <p:nvPr/>
        </p:nvSpPr>
        <p:spPr>
          <a:xfrm rot="-203414">
            <a:off x="594037" y="1315778"/>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9908900" y="3235000"/>
            <a:ext cx="121908" cy="12190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7" name="Group 7"/>
          <p:cNvGrpSpPr/>
          <p:nvPr/>
        </p:nvGrpSpPr>
        <p:grpSpPr>
          <a:xfrm>
            <a:off x="10055579" y="7995212"/>
            <a:ext cx="121908" cy="12190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9" name="Freeform 9"/>
          <p:cNvSpPr/>
          <p:nvPr/>
        </p:nvSpPr>
        <p:spPr>
          <a:xfrm>
            <a:off x="7740158" y="3671233"/>
            <a:ext cx="8458754" cy="6481249"/>
          </a:xfrm>
          <a:custGeom>
            <a:avLst/>
            <a:gdLst/>
            <a:ahLst/>
            <a:cxnLst/>
            <a:rect l="l" t="t" r="r" b="b"/>
            <a:pathLst>
              <a:path w="8458754" h="6481249">
                <a:moveTo>
                  <a:pt x="0" y="0"/>
                </a:moveTo>
                <a:lnTo>
                  <a:pt x="8458754" y="0"/>
                </a:lnTo>
                <a:lnTo>
                  <a:pt x="8458754" y="6481248"/>
                </a:lnTo>
                <a:lnTo>
                  <a:pt x="0" y="6481248"/>
                </a:lnTo>
                <a:lnTo>
                  <a:pt x="0" y="0"/>
                </a:lnTo>
                <a:close/>
              </a:path>
            </a:pathLst>
          </a:custGeom>
          <a:blipFill>
            <a:blip r:embed="rId5"/>
            <a:stretch>
              <a:fillRect/>
            </a:stretch>
          </a:blipFill>
        </p:spPr>
      </p:sp>
      <p:sp>
        <p:nvSpPr>
          <p:cNvPr id="10" name="TextBox 10"/>
          <p:cNvSpPr txBox="1"/>
          <p:nvPr/>
        </p:nvSpPr>
        <p:spPr>
          <a:xfrm>
            <a:off x="1443667" y="359324"/>
            <a:ext cx="14944218" cy="1012200"/>
          </a:xfrm>
          <a:prstGeom prst="rect">
            <a:avLst/>
          </a:prstGeom>
        </p:spPr>
        <p:txBody>
          <a:bodyPr lIns="0" tIns="0" rIns="0" bIns="0" rtlCol="0" anchor="t">
            <a:spAutoFit/>
          </a:bodyPr>
          <a:lstStyle/>
          <a:p>
            <a:pPr algn="ctr">
              <a:lnSpc>
                <a:spcPts val="8399"/>
              </a:lnSpc>
            </a:pPr>
            <a:r>
              <a:rPr lang="en-US" sz="6999" dirty="0" err="1">
                <a:solidFill>
                  <a:srgbClr val="003EA8"/>
                </a:solidFill>
                <a:latin typeface="Times New Roman" panose="02020603050405020304" pitchFamily="18" charset="0"/>
                <a:cs typeface="Times New Roman" panose="02020603050405020304" pitchFamily="18" charset="0"/>
              </a:rPr>
              <a:t>CÁC</a:t>
            </a:r>
            <a:r>
              <a:rPr lang="en-US" sz="6999" dirty="0">
                <a:solidFill>
                  <a:srgbClr val="003EA8"/>
                </a:solidFill>
                <a:latin typeface="Times New Roman" panose="02020603050405020304" pitchFamily="18" charset="0"/>
                <a:cs typeface="Times New Roman" panose="02020603050405020304" pitchFamily="18" charset="0"/>
              </a:rPr>
              <a:t> </a:t>
            </a:r>
            <a:r>
              <a:rPr lang="en-US" sz="6999" dirty="0" err="1">
                <a:solidFill>
                  <a:srgbClr val="003EA8"/>
                </a:solidFill>
                <a:latin typeface="Times New Roman" panose="02020603050405020304" pitchFamily="18" charset="0"/>
                <a:cs typeface="Times New Roman" panose="02020603050405020304" pitchFamily="18" charset="0"/>
              </a:rPr>
              <a:t>THUẬT</a:t>
            </a:r>
            <a:r>
              <a:rPr lang="en-US" sz="6999" dirty="0">
                <a:solidFill>
                  <a:srgbClr val="003EA8"/>
                </a:solidFill>
                <a:latin typeface="Times New Roman" panose="02020603050405020304" pitchFamily="18" charset="0"/>
                <a:cs typeface="Times New Roman" panose="02020603050405020304" pitchFamily="18" charset="0"/>
              </a:rPr>
              <a:t> TOÁN </a:t>
            </a:r>
            <a:r>
              <a:rPr lang="en-US" sz="6999" dirty="0" err="1">
                <a:solidFill>
                  <a:srgbClr val="003EA8"/>
                </a:solidFill>
                <a:latin typeface="Times New Roman" panose="02020603050405020304" pitchFamily="18" charset="0"/>
                <a:cs typeface="Times New Roman" panose="02020603050405020304" pitchFamily="18" charset="0"/>
              </a:rPr>
              <a:t>SỬ</a:t>
            </a:r>
            <a:r>
              <a:rPr lang="en-US" sz="6999" dirty="0">
                <a:solidFill>
                  <a:srgbClr val="003EA8"/>
                </a:solidFill>
                <a:latin typeface="Times New Roman" panose="02020603050405020304" pitchFamily="18" charset="0"/>
                <a:cs typeface="Times New Roman" panose="02020603050405020304" pitchFamily="18" charset="0"/>
              </a:rPr>
              <a:t> </a:t>
            </a:r>
            <a:r>
              <a:rPr lang="en-US" sz="6999" dirty="0" err="1">
                <a:solidFill>
                  <a:srgbClr val="003EA8"/>
                </a:solidFill>
                <a:latin typeface="Times New Roman" panose="02020603050405020304" pitchFamily="18" charset="0"/>
                <a:cs typeface="Times New Roman" panose="02020603050405020304" pitchFamily="18" charset="0"/>
              </a:rPr>
              <a:t>DỤNG</a:t>
            </a:r>
            <a:endParaRPr lang="en-US" sz="6999" dirty="0">
              <a:solidFill>
                <a:srgbClr val="003EA8"/>
              </a:solidFill>
              <a:latin typeface="Times New Roman" panose="02020603050405020304" pitchFamily="18" charset="0"/>
              <a:cs typeface="Times New Roman" panose="02020603050405020304" pitchFamily="18" charset="0"/>
            </a:endParaRPr>
          </a:p>
        </p:txBody>
      </p:sp>
      <p:sp>
        <p:nvSpPr>
          <p:cNvPr id="11" name="TextBox 11"/>
          <p:cNvSpPr txBox="1"/>
          <p:nvPr/>
        </p:nvSpPr>
        <p:spPr>
          <a:xfrm>
            <a:off x="1254694" y="2391714"/>
            <a:ext cx="15665648" cy="858377"/>
          </a:xfrm>
          <a:prstGeom prst="rect">
            <a:avLst/>
          </a:prstGeom>
        </p:spPr>
        <p:txBody>
          <a:bodyPr lIns="0" tIns="0" rIns="0" bIns="0" rtlCol="0" anchor="t">
            <a:spAutoFit/>
          </a:bodyPr>
          <a:lstStyle/>
          <a:p>
            <a:pPr>
              <a:lnSpc>
                <a:spcPts val="7279"/>
              </a:lnSpc>
            </a:pPr>
            <a:r>
              <a:rPr lang="en-US" sz="5199" dirty="0">
                <a:solidFill>
                  <a:srgbClr val="000000"/>
                </a:solidFill>
                <a:latin typeface="Times New Roman" panose="02020603050405020304" pitchFamily="18" charset="0"/>
                <a:cs typeface="Times New Roman" panose="02020603050405020304" pitchFamily="18" charset="0"/>
              </a:rPr>
              <a:t>1. </a:t>
            </a:r>
            <a:r>
              <a:rPr lang="en-US" sz="5199" dirty="0" err="1">
                <a:solidFill>
                  <a:srgbClr val="000000"/>
                </a:solidFill>
                <a:latin typeface="Times New Roman" panose="02020603050405020304" pitchFamily="18" charset="0"/>
                <a:cs typeface="Times New Roman" panose="02020603050405020304" pitchFamily="18" charset="0"/>
              </a:rPr>
              <a:t>Thuật</a:t>
            </a:r>
            <a:r>
              <a:rPr lang="en-US" sz="5199" dirty="0">
                <a:solidFill>
                  <a:srgbClr val="000000"/>
                </a:solidFill>
                <a:latin typeface="Times New Roman" panose="02020603050405020304" pitchFamily="18" charset="0"/>
                <a:cs typeface="Times New Roman" panose="02020603050405020304" pitchFamily="18" charset="0"/>
              </a:rPr>
              <a:t> toán K-Nearest Neighbors (KNN)</a:t>
            </a:r>
          </a:p>
        </p:txBody>
      </p:sp>
      <p:sp>
        <p:nvSpPr>
          <p:cNvPr id="12" name="TextBox 12"/>
          <p:cNvSpPr txBox="1"/>
          <p:nvPr/>
        </p:nvSpPr>
        <p:spPr>
          <a:xfrm>
            <a:off x="802706" y="5048250"/>
            <a:ext cx="6619458" cy="1204882"/>
          </a:xfrm>
          <a:prstGeom prst="rect">
            <a:avLst/>
          </a:prstGeom>
        </p:spPr>
        <p:txBody>
          <a:bodyPr lIns="0" tIns="0" rIns="0" bIns="0" rtlCol="0" anchor="t">
            <a:spAutoFit/>
          </a:bodyPr>
          <a:lstStyle/>
          <a:p>
            <a:pPr algn="just">
              <a:lnSpc>
                <a:spcPts val="4900"/>
              </a:lnSpc>
            </a:pPr>
            <a:r>
              <a:rPr lang="en-US" sz="3500">
                <a:solidFill>
                  <a:srgbClr val="000000"/>
                </a:solidFill>
                <a:latin typeface="Times New Roman" panose="02020603050405020304" pitchFamily="18" charset="0"/>
                <a:cs typeface="Times New Roman" panose="02020603050405020304" pitchFamily="18" charset="0"/>
              </a:rPr>
              <a:t>Thuật toán KNN được gọi là thuật toán phân loại K lân cận gần nhất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7910" y="314304"/>
            <a:ext cx="17114053" cy="2238951"/>
            <a:chOff x="0" y="0"/>
            <a:chExt cx="5999270" cy="784856"/>
          </a:xfrm>
        </p:grpSpPr>
        <p:sp>
          <p:nvSpPr>
            <p:cNvPr id="3" name="Freeform 3"/>
            <p:cNvSpPr/>
            <p:nvPr/>
          </p:nvSpPr>
          <p:spPr>
            <a:xfrm>
              <a:off x="0" y="0"/>
              <a:ext cx="5999270" cy="784856"/>
            </a:xfrm>
            <a:custGeom>
              <a:avLst/>
              <a:gdLst/>
              <a:ahLst/>
              <a:cxnLst/>
              <a:rect l="l" t="t" r="r" b="b"/>
              <a:pathLst>
                <a:path w="5999270" h="784856">
                  <a:moveTo>
                    <a:pt x="0" y="0"/>
                  </a:moveTo>
                  <a:lnTo>
                    <a:pt x="5999270" y="0"/>
                  </a:lnTo>
                  <a:lnTo>
                    <a:pt x="5999270" y="784856"/>
                  </a:lnTo>
                  <a:lnTo>
                    <a:pt x="0" y="784856"/>
                  </a:lnTo>
                  <a:close/>
                </a:path>
              </a:pathLst>
            </a:custGeom>
            <a:solidFill>
              <a:srgbClr val="FFFFFF"/>
            </a:solidFill>
          </p:spPr>
        </p:sp>
      </p:grpSp>
      <p:sp>
        <p:nvSpPr>
          <p:cNvPr id="4" name="Freeform 4"/>
          <p:cNvSpPr/>
          <p:nvPr/>
        </p:nvSpPr>
        <p:spPr>
          <a:xfrm rot="-203414">
            <a:off x="582634" y="1134613"/>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9908900" y="3235000"/>
            <a:ext cx="121908" cy="12190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7" name="Group 7"/>
          <p:cNvGrpSpPr/>
          <p:nvPr/>
        </p:nvGrpSpPr>
        <p:grpSpPr>
          <a:xfrm>
            <a:off x="10055579" y="7995212"/>
            <a:ext cx="121908" cy="12190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9" name="Freeform 9"/>
          <p:cNvSpPr/>
          <p:nvPr/>
        </p:nvSpPr>
        <p:spPr>
          <a:xfrm rot="-278358">
            <a:off x="13650847" y="9676686"/>
            <a:ext cx="5868613" cy="1845945"/>
          </a:xfrm>
          <a:custGeom>
            <a:avLst/>
            <a:gdLst/>
            <a:ahLst/>
            <a:cxnLst/>
            <a:rect l="l" t="t" r="r" b="b"/>
            <a:pathLst>
              <a:path w="5868613" h="1845945">
                <a:moveTo>
                  <a:pt x="0" y="0"/>
                </a:moveTo>
                <a:lnTo>
                  <a:pt x="5868613" y="0"/>
                </a:lnTo>
                <a:lnTo>
                  <a:pt x="5868613" y="1845946"/>
                </a:lnTo>
                <a:lnTo>
                  <a:pt x="0" y="18459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2538785" y="4541824"/>
            <a:ext cx="13210431" cy="4603753"/>
          </a:xfrm>
          <a:custGeom>
            <a:avLst/>
            <a:gdLst/>
            <a:ahLst/>
            <a:cxnLst/>
            <a:rect l="l" t="t" r="r" b="b"/>
            <a:pathLst>
              <a:path w="13210431" h="4603753">
                <a:moveTo>
                  <a:pt x="0" y="0"/>
                </a:moveTo>
                <a:lnTo>
                  <a:pt x="13210430" y="0"/>
                </a:lnTo>
                <a:lnTo>
                  <a:pt x="13210430" y="4603753"/>
                </a:lnTo>
                <a:lnTo>
                  <a:pt x="0" y="4603753"/>
                </a:lnTo>
                <a:lnTo>
                  <a:pt x="0" y="0"/>
                </a:lnTo>
                <a:close/>
              </a:path>
            </a:pathLst>
          </a:custGeom>
          <a:blipFill>
            <a:blip r:embed="rId7"/>
            <a:stretch>
              <a:fillRect/>
            </a:stretch>
          </a:blipFill>
        </p:spPr>
      </p:sp>
      <p:sp>
        <p:nvSpPr>
          <p:cNvPr id="11" name="TextBox 11"/>
          <p:cNvSpPr txBox="1"/>
          <p:nvPr/>
        </p:nvSpPr>
        <p:spPr>
          <a:xfrm>
            <a:off x="1752599" y="444189"/>
            <a:ext cx="14554201" cy="1077218"/>
          </a:xfrm>
          <a:prstGeom prst="rect">
            <a:avLst/>
          </a:prstGeom>
        </p:spPr>
        <p:txBody>
          <a:bodyPr wrap="square" lIns="0" tIns="0" rIns="0" bIns="0" rtlCol="0" anchor="t">
            <a:spAutoFit/>
          </a:bodyPr>
          <a:lstStyle/>
          <a:p>
            <a:pPr algn="ctr">
              <a:lnSpc>
                <a:spcPts val="8364"/>
              </a:lnSpc>
            </a:pPr>
            <a:r>
              <a:rPr lang="en-US" sz="7000" dirty="0" err="1">
                <a:solidFill>
                  <a:srgbClr val="003EA8"/>
                </a:solidFill>
                <a:latin typeface="Times New Roman" panose="02020603050405020304" pitchFamily="18" charset="0"/>
                <a:cs typeface="Times New Roman" panose="02020603050405020304" pitchFamily="18" charset="0"/>
              </a:rPr>
              <a:t>CÁC</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THUẬT</a:t>
            </a:r>
            <a:r>
              <a:rPr lang="en-US" sz="7000" dirty="0">
                <a:solidFill>
                  <a:srgbClr val="003EA8"/>
                </a:solidFill>
                <a:latin typeface="Times New Roman" panose="02020603050405020304" pitchFamily="18" charset="0"/>
                <a:cs typeface="Times New Roman" panose="02020603050405020304" pitchFamily="18" charset="0"/>
              </a:rPr>
              <a:t> TOÁN </a:t>
            </a:r>
            <a:r>
              <a:rPr lang="en-US" sz="7000" dirty="0" err="1">
                <a:solidFill>
                  <a:srgbClr val="003EA8"/>
                </a:solidFill>
                <a:latin typeface="Times New Roman" panose="02020603050405020304" pitchFamily="18" charset="0"/>
                <a:cs typeface="Times New Roman" panose="02020603050405020304" pitchFamily="18" charset="0"/>
              </a:rPr>
              <a:t>SỬ</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DỤNG</a:t>
            </a:r>
            <a:endParaRPr lang="en-US" sz="7000" dirty="0">
              <a:solidFill>
                <a:srgbClr val="003EA8"/>
              </a:solidFill>
              <a:latin typeface="Times New Roman" panose="02020603050405020304" pitchFamily="18" charset="0"/>
              <a:cs typeface="Times New Roman" panose="02020603050405020304" pitchFamily="18" charset="0"/>
            </a:endParaRPr>
          </a:p>
        </p:txBody>
      </p:sp>
      <p:sp>
        <p:nvSpPr>
          <p:cNvPr id="12" name="TextBox 12"/>
          <p:cNvSpPr txBox="1"/>
          <p:nvPr/>
        </p:nvSpPr>
        <p:spPr>
          <a:xfrm>
            <a:off x="1437681" y="2391714"/>
            <a:ext cx="16737356" cy="878126"/>
          </a:xfrm>
          <a:prstGeom prst="rect">
            <a:avLst/>
          </a:prstGeom>
        </p:spPr>
        <p:txBody>
          <a:bodyPr wrap="square" lIns="0" tIns="0" rIns="0" bIns="0" rtlCol="0" anchor="t">
            <a:spAutoFit/>
          </a:bodyPr>
          <a:lstStyle/>
          <a:p>
            <a:pPr>
              <a:lnSpc>
                <a:spcPts val="7279"/>
              </a:lnSpc>
            </a:pPr>
            <a:r>
              <a:rPr lang="en-US" sz="5199" dirty="0">
                <a:solidFill>
                  <a:srgbClr val="000000"/>
                </a:solidFill>
                <a:latin typeface="Times New Roman" panose="02020603050405020304" pitchFamily="18" charset="0"/>
                <a:cs typeface="Times New Roman" panose="02020603050405020304" pitchFamily="18" charset="0"/>
              </a:rPr>
              <a:t>2. </a:t>
            </a:r>
            <a:r>
              <a:rPr lang="en-US" sz="5199" dirty="0" err="1">
                <a:solidFill>
                  <a:srgbClr val="000000"/>
                </a:solidFill>
                <a:latin typeface="Times New Roman" panose="02020603050405020304" pitchFamily="18" charset="0"/>
                <a:cs typeface="Times New Roman" panose="02020603050405020304" pitchFamily="18" charset="0"/>
              </a:rPr>
              <a:t>Thuật</a:t>
            </a:r>
            <a:r>
              <a:rPr lang="en-US" sz="5199" dirty="0">
                <a:solidFill>
                  <a:srgbClr val="000000"/>
                </a:solidFill>
                <a:latin typeface="Times New Roman" panose="02020603050405020304" pitchFamily="18" charset="0"/>
                <a:cs typeface="Times New Roman" panose="02020603050405020304" pitchFamily="18" charset="0"/>
              </a:rPr>
              <a:t> toán Singular Value Decomposition (SVD)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7910" y="314304"/>
            <a:ext cx="17114053" cy="2238951"/>
            <a:chOff x="0" y="0"/>
            <a:chExt cx="5999270" cy="784856"/>
          </a:xfrm>
        </p:grpSpPr>
        <p:sp>
          <p:nvSpPr>
            <p:cNvPr id="3" name="Freeform 3"/>
            <p:cNvSpPr/>
            <p:nvPr/>
          </p:nvSpPr>
          <p:spPr>
            <a:xfrm>
              <a:off x="0" y="0"/>
              <a:ext cx="5999270" cy="784856"/>
            </a:xfrm>
            <a:custGeom>
              <a:avLst/>
              <a:gdLst/>
              <a:ahLst/>
              <a:cxnLst/>
              <a:rect l="l" t="t" r="r" b="b"/>
              <a:pathLst>
                <a:path w="5999270" h="784856">
                  <a:moveTo>
                    <a:pt x="0" y="0"/>
                  </a:moveTo>
                  <a:lnTo>
                    <a:pt x="5999270" y="0"/>
                  </a:lnTo>
                  <a:lnTo>
                    <a:pt x="5999270" y="784856"/>
                  </a:lnTo>
                  <a:lnTo>
                    <a:pt x="0" y="784856"/>
                  </a:lnTo>
                  <a:close/>
                </a:path>
              </a:pathLst>
            </a:custGeom>
            <a:solidFill>
              <a:srgbClr val="FFFFFF"/>
            </a:solidFill>
          </p:spPr>
        </p:sp>
      </p:grpSp>
      <p:grpSp>
        <p:nvGrpSpPr>
          <p:cNvPr id="4" name="Group 4"/>
          <p:cNvGrpSpPr/>
          <p:nvPr/>
        </p:nvGrpSpPr>
        <p:grpSpPr>
          <a:xfrm>
            <a:off x="9908900" y="3235000"/>
            <a:ext cx="121908" cy="12190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6" name="Group 6"/>
          <p:cNvGrpSpPr/>
          <p:nvPr/>
        </p:nvGrpSpPr>
        <p:grpSpPr>
          <a:xfrm>
            <a:off x="10055579" y="7995212"/>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8" name="Freeform 8"/>
          <p:cNvSpPr/>
          <p:nvPr/>
        </p:nvSpPr>
        <p:spPr>
          <a:xfrm rot="-278358">
            <a:off x="13650847" y="9676686"/>
            <a:ext cx="5868613" cy="1845945"/>
          </a:xfrm>
          <a:custGeom>
            <a:avLst/>
            <a:gdLst/>
            <a:ahLst/>
            <a:cxnLst/>
            <a:rect l="l" t="t" r="r" b="b"/>
            <a:pathLst>
              <a:path w="5868613" h="1845945">
                <a:moveTo>
                  <a:pt x="0" y="0"/>
                </a:moveTo>
                <a:lnTo>
                  <a:pt x="5868613" y="0"/>
                </a:lnTo>
                <a:lnTo>
                  <a:pt x="5868613" y="1845946"/>
                </a:lnTo>
                <a:lnTo>
                  <a:pt x="0" y="18459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487596" y="4389304"/>
            <a:ext cx="8504454" cy="5422701"/>
          </a:xfrm>
          <a:custGeom>
            <a:avLst/>
            <a:gdLst/>
            <a:ahLst/>
            <a:cxnLst/>
            <a:rect l="l" t="t" r="r" b="b"/>
            <a:pathLst>
              <a:path w="8504454" h="5422701">
                <a:moveTo>
                  <a:pt x="0" y="0"/>
                </a:moveTo>
                <a:lnTo>
                  <a:pt x="8504454" y="0"/>
                </a:lnTo>
                <a:lnTo>
                  <a:pt x="8504454" y="5422700"/>
                </a:lnTo>
                <a:lnTo>
                  <a:pt x="0" y="5422700"/>
                </a:lnTo>
                <a:lnTo>
                  <a:pt x="0" y="0"/>
                </a:lnTo>
                <a:close/>
              </a:path>
            </a:pathLst>
          </a:custGeom>
          <a:blipFill>
            <a:blip r:embed="rId5"/>
            <a:stretch>
              <a:fillRect/>
            </a:stretch>
          </a:blipFill>
        </p:spPr>
      </p:sp>
      <p:sp>
        <p:nvSpPr>
          <p:cNvPr id="10" name="Freeform 10"/>
          <p:cNvSpPr/>
          <p:nvPr/>
        </p:nvSpPr>
        <p:spPr>
          <a:xfrm>
            <a:off x="18664" y="6084188"/>
            <a:ext cx="9314917" cy="2032932"/>
          </a:xfrm>
          <a:custGeom>
            <a:avLst/>
            <a:gdLst/>
            <a:ahLst/>
            <a:cxnLst/>
            <a:rect l="l" t="t" r="r" b="b"/>
            <a:pathLst>
              <a:path w="9314917" h="2032932">
                <a:moveTo>
                  <a:pt x="0" y="0"/>
                </a:moveTo>
                <a:lnTo>
                  <a:pt x="9314917" y="0"/>
                </a:lnTo>
                <a:lnTo>
                  <a:pt x="9314917" y="2032932"/>
                </a:lnTo>
                <a:lnTo>
                  <a:pt x="0" y="2032932"/>
                </a:lnTo>
                <a:lnTo>
                  <a:pt x="0" y="0"/>
                </a:lnTo>
                <a:close/>
              </a:path>
            </a:pathLst>
          </a:custGeom>
          <a:blipFill>
            <a:blip r:embed="rId6"/>
            <a:stretch>
              <a:fillRect/>
            </a:stretch>
          </a:blipFill>
        </p:spPr>
      </p:sp>
      <p:sp>
        <p:nvSpPr>
          <p:cNvPr id="11" name="TextBox 11"/>
          <p:cNvSpPr txBox="1"/>
          <p:nvPr/>
        </p:nvSpPr>
        <p:spPr>
          <a:xfrm>
            <a:off x="704607" y="420679"/>
            <a:ext cx="16737356" cy="1077218"/>
          </a:xfrm>
          <a:prstGeom prst="rect">
            <a:avLst/>
          </a:prstGeom>
        </p:spPr>
        <p:txBody>
          <a:bodyPr lIns="0" tIns="0" rIns="0" bIns="0" rtlCol="0" anchor="t">
            <a:spAutoFit/>
          </a:bodyPr>
          <a:lstStyle/>
          <a:p>
            <a:pPr algn="ctr">
              <a:lnSpc>
                <a:spcPts val="8364"/>
              </a:lnSpc>
            </a:pPr>
            <a:r>
              <a:rPr lang="en-US" sz="7000" dirty="0" err="1">
                <a:solidFill>
                  <a:srgbClr val="003EA8"/>
                </a:solidFill>
                <a:latin typeface="Times New Roman" panose="02020603050405020304" pitchFamily="18" charset="0"/>
                <a:cs typeface="Times New Roman" panose="02020603050405020304" pitchFamily="18" charset="0"/>
              </a:rPr>
              <a:t>CÁC</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THUẬT</a:t>
            </a:r>
            <a:r>
              <a:rPr lang="en-US" sz="7000" dirty="0">
                <a:solidFill>
                  <a:srgbClr val="003EA8"/>
                </a:solidFill>
                <a:latin typeface="Times New Roman" panose="02020603050405020304" pitchFamily="18" charset="0"/>
                <a:cs typeface="Times New Roman" panose="02020603050405020304" pitchFamily="18" charset="0"/>
              </a:rPr>
              <a:t> TOÁN </a:t>
            </a:r>
            <a:r>
              <a:rPr lang="en-US" sz="7000" dirty="0" err="1">
                <a:solidFill>
                  <a:srgbClr val="003EA8"/>
                </a:solidFill>
                <a:latin typeface="Times New Roman" panose="02020603050405020304" pitchFamily="18" charset="0"/>
                <a:cs typeface="Times New Roman" panose="02020603050405020304" pitchFamily="18" charset="0"/>
              </a:rPr>
              <a:t>SỬ</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DỤNG</a:t>
            </a:r>
            <a:endParaRPr lang="en-US" sz="7000" dirty="0">
              <a:solidFill>
                <a:srgbClr val="003EA8"/>
              </a:solidFill>
              <a:latin typeface="Times New Roman" panose="02020603050405020304" pitchFamily="18" charset="0"/>
              <a:cs typeface="Times New Roman" panose="02020603050405020304" pitchFamily="18" charset="0"/>
            </a:endParaRPr>
          </a:p>
        </p:txBody>
      </p:sp>
      <p:sp>
        <p:nvSpPr>
          <p:cNvPr id="12" name="TextBox 12"/>
          <p:cNvSpPr txBox="1"/>
          <p:nvPr/>
        </p:nvSpPr>
        <p:spPr>
          <a:xfrm>
            <a:off x="768877" y="2448480"/>
            <a:ext cx="13388217" cy="858377"/>
          </a:xfrm>
          <a:prstGeom prst="rect">
            <a:avLst/>
          </a:prstGeom>
        </p:spPr>
        <p:txBody>
          <a:bodyPr lIns="0" tIns="0" rIns="0" bIns="0" rtlCol="0" anchor="t">
            <a:spAutoFit/>
          </a:bodyPr>
          <a:lstStyle/>
          <a:p>
            <a:pPr>
              <a:lnSpc>
                <a:spcPts val="7279"/>
              </a:lnSpc>
            </a:pPr>
            <a:r>
              <a:rPr lang="en-US" sz="5199" dirty="0">
                <a:solidFill>
                  <a:srgbClr val="000000"/>
                </a:solidFill>
                <a:latin typeface="Times New Roman" panose="02020603050405020304" pitchFamily="18" charset="0"/>
                <a:cs typeface="Times New Roman" panose="02020603050405020304" pitchFamily="18" charset="0"/>
              </a:rPr>
              <a:t>3. </a:t>
            </a:r>
            <a:r>
              <a:rPr lang="en-US" sz="5199" dirty="0" err="1">
                <a:solidFill>
                  <a:srgbClr val="000000"/>
                </a:solidFill>
                <a:latin typeface="Times New Roman" panose="02020603050405020304" pitchFamily="18" charset="0"/>
                <a:cs typeface="Times New Roman" panose="02020603050405020304" pitchFamily="18" charset="0"/>
              </a:rPr>
              <a:t>Độ</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đo</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đánh</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giá</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tương</a:t>
            </a:r>
            <a:r>
              <a:rPr lang="en-US" sz="5199" dirty="0">
                <a:solidFill>
                  <a:srgbClr val="000000"/>
                </a:solidFill>
                <a:latin typeface="Times New Roman" panose="02020603050405020304" pitchFamily="18" charset="0"/>
                <a:cs typeface="Times New Roman" panose="02020603050405020304" pitchFamily="18" charset="0"/>
              </a:rPr>
              <a:t> tự </a:t>
            </a:r>
            <a:r>
              <a:rPr lang="en-US" sz="5199" dirty="0" err="1">
                <a:solidFill>
                  <a:srgbClr val="000000"/>
                </a:solidFill>
                <a:latin typeface="Times New Roman" panose="02020603050405020304" pitchFamily="18" charset="0"/>
                <a:cs typeface="Times New Roman" panose="02020603050405020304" pitchFamily="18" charset="0"/>
              </a:rPr>
              <a:t>consine</a:t>
            </a:r>
            <a:endParaRPr lang="en-US" sz="5199"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7443" y="680763"/>
            <a:ext cx="17114053" cy="2238951"/>
            <a:chOff x="0" y="0"/>
            <a:chExt cx="5999270" cy="784856"/>
          </a:xfrm>
        </p:grpSpPr>
        <p:sp>
          <p:nvSpPr>
            <p:cNvPr id="3" name="Freeform 3"/>
            <p:cNvSpPr/>
            <p:nvPr/>
          </p:nvSpPr>
          <p:spPr>
            <a:xfrm>
              <a:off x="0" y="0"/>
              <a:ext cx="5999270" cy="784856"/>
            </a:xfrm>
            <a:custGeom>
              <a:avLst/>
              <a:gdLst/>
              <a:ahLst/>
              <a:cxnLst/>
              <a:rect l="l" t="t" r="r" b="b"/>
              <a:pathLst>
                <a:path w="5999270" h="784856">
                  <a:moveTo>
                    <a:pt x="0" y="0"/>
                  </a:moveTo>
                  <a:lnTo>
                    <a:pt x="5999270" y="0"/>
                  </a:lnTo>
                  <a:lnTo>
                    <a:pt x="5999270" y="784856"/>
                  </a:lnTo>
                  <a:lnTo>
                    <a:pt x="0" y="784856"/>
                  </a:lnTo>
                  <a:close/>
                </a:path>
              </a:pathLst>
            </a:custGeom>
            <a:solidFill>
              <a:srgbClr val="FFFFFF"/>
            </a:solidFill>
          </p:spPr>
        </p:sp>
      </p:grpSp>
      <p:grpSp>
        <p:nvGrpSpPr>
          <p:cNvPr id="4" name="Group 4"/>
          <p:cNvGrpSpPr/>
          <p:nvPr/>
        </p:nvGrpSpPr>
        <p:grpSpPr>
          <a:xfrm>
            <a:off x="9908900" y="3235000"/>
            <a:ext cx="121908" cy="12190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6" name="Group 6"/>
          <p:cNvGrpSpPr/>
          <p:nvPr/>
        </p:nvGrpSpPr>
        <p:grpSpPr>
          <a:xfrm>
            <a:off x="10055579" y="7995212"/>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8" name="Freeform 8"/>
          <p:cNvSpPr/>
          <p:nvPr/>
        </p:nvSpPr>
        <p:spPr>
          <a:xfrm rot="-278358">
            <a:off x="13650847" y="9676686"/>
            <a:ext cx="5868613" cy="1845945"/>
          </a:xfrm>
          <a:custGeom>
            <a:avLst/>
            <a:gdLst/>
            <a:ahLst/>
            <a:cxnLst/>
            <a:rect l="l" t="t" r="r" b="b"/>
            <a:pathLst>
              <a:path w="5868613" h="1845945">
                <a:moveTo>
                  <a:pt x="0" y="0"/>
                </a:moveTo>
                <a:lnTo>
                  <a:pt x="5868613" y="0"/>
                </a:lnTo>
                <a:lnTo>
                  <a:pt x="5868613" y="1845946"/>
                </a:lnTo>
                <a:lnTo>
                  <a:pt x="0" y="18459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7706409" y="3944778"/>
            <a:ext cx="10234148" cy="5375689"/>
          </a:xfrm>
          <a:custGeom>
            <a:avLst/>
            <a:gdLst/>
            <a:ahLst/>
            <a:cxnLst/>
            <a:rect l="l" t="t" r="r" b="b"/>
            <a:pathLst>
              <a:path w="10619948" h="5705525">
                <a:moveTo>
                  <a:pt x="0" y="0"/>
                </a:moveTo>
                <a:lnTo>
                  <a:pt x="10619947" y="0"/>
                </a:lnTo>
                <a:lnTo>
                  <a:pt x="10619947" y="5705525"/>
                </a:lnTo>
                <a:lnTo>
                  <a:pt x="0" y="5705525"/>
                </a:lnTo>
                <a:lnTo>
                  <a:pt x="0" y="0"/>
                </a:lnTo>
                <a:close/>
              </a:path>
            </a:pathLst>
          </a:custGeom>
          <a:blipFill>
            <a:blip r:embed="rId5"/>
            <a:stretch>
              <a:fillRect/>
            </a:stretch>
          </a:blipFill>
        </p:spPr>
        <p:txBody>
          <a:bodyPr/>
          <a:lstStyle/>
          <a:p>
            <a:endParaRPr lang="vi-VN" dirty="0"/>
          </a:p>
        </p:txBody>
      </p:sp>
      <p:sp>
        <p:nvSpPr>
          <p:cNvPr id="10" name="Freeform 10"/>
          <p:cNvSpPr/>
          <p:nvPr/>
        </p:nvSpPr>
        <p:spPr>
          <a:xfrm>
            <a:off x="1206949" y="4777156"/>
            <a:ext cx="4212158" cy="3954748"/>
          </a:xfrm>
          <a:custGeom>
            <a:avLst/>
            <a:gdLst/>
            <a:ahLst/>
            <a:cxnLst/>
            <a:rect l="l" t="t" r="r" b="b"/>
            <a:pathLst>
              <a:path w="4212158" h="3954748">
                <a:moveTo>
                  <a:pt x="0" y="0"/>
                </a:moveTo>
                <a:lnTo>
                  <a:pt x="4212157" y="0"/>
                </a:lnTo>
                <a:lnTo>
                  <a:pt x="4212157" y="3954748"/>
                </a:lnTo>
                <a:lnTo>
                  <a:pt x="0" y="3954748"/>
                </a:lnTo>
                <a:lnTo>
                  <a:pt x="0" y="0"/>
                </a:lnTo>
                <a:close/>
              </a:path>
            </a:pathLst>
          </a:custGeom>
          <a:blipFill>
            <a:blip r:embed="rId6"/>
            <a:stretch>
              <a:fillRect/>
            </a:stretch>
          </a:blipFill>
        </p:spPr>
      </p:sp>
      <p:sp>
        <p:nvSpPr>
          <p:cNvPr id="11" name="TextBox 11"/>
          <p:cNvSpPr txBox="1"/>
          <p:nvPr/>
        </p:nvSpPr>
        <p:spPr>
          <a:xfrm>
            <a:off x="1203201" y="395772"/>
            <a:ext cx="16737356" cy="1077218"/>
          </a:xfrm>
          <a:prstGeom prst="rect">
            <a:avLst/>
          </a:prstGeom>
        </p:spPr>
        <p:txBody>
          <a:bodyPr lIns="0" tIns="0" rIns="0" bIns="0" rtlCol="0" anchor="t">
            <a:spAutoFit/>
          </a:bodyPr>
          <a:lstStyle/>
          <a:p>
            <a:pPr algn="ctr">
              <a:lnSpc>
                <a:spcPts val="8364"/>
              </a:lnSpc>
            </a:pPr>
            <a:r>
              <a:rPr lang="en-US" sz="7000" dirty="0" err="1">
                <a:solidFill>
                  <a:srgbClr val="003EA8"/>
                </a:solidFill>
                <a:latin typeface="Times New Roman" panose="02020603050405020304" pitchFamily="18" charset="0"/>
                <a:cs typeface="Times New Roman" panose="02020603050405020304" pitchFamily="18" charset="0"/>
              </a:rPr>
              <a:t>XÂY</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DỰNG</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MÔ</a:t>
            </a:r>
            <a:r>
              <a:rPr lang="en-US" sz="7000" dirty="0">
                <a:solidFill>
                  <a:srgbClr val="003EA8"/>
                </a:solidFill>
                <a:latin typeface="Times New Roman" panose="02020603050405020304" pitchFamily="18" charset="0"/>
                <a:cs typeface="Times New Roman" panose="02020603050405020304" pitchFamily="18" charset="0"/>
              </a:rPr>
              <a:t> </a:t>
            </a:r>
            <a:r>
              <a:rPr lang="en-US" sz="7000" dirty="0" err="1">
                <a:solidFill>
                  <a:srgbClr val="003EA8"/>
                </a:solidFill>
                <a:latin typeface="Times New Roman" panose="02020603050405020304" pitchFamily="18" charset="0"/>
                <a:cs typeface="Times New Roman" panose="02020603050405020304" pitchFamily="18" charset="0"/>
              </a:rPr>
              <a:t>HÌNH</a:t>
            </a:r>
            <a:endParaRPr lang="en-US" sz="7000" dirty="0">
              <a:solidFill>
                <a:srgbClr val="003EA8"/>
              </a:solidFill>
              <a:latin typeface="Times New Roman" panose="02020603050405020304" pitchFamily="18" charset="0"/>
              <a:cs typeface="Times New Roman" panose="02020603050405020304" pitchFamily="18" charset="0"/>
            </a:endParaRPr>
          </a:p>
        </p:txBody>
      </p:sp>
      <p:sp>
        <p:nvSpPr>
          <p:cNvPr id="12" name="TextBox 12"/>
          <p:cNvSpPr txBox="1"/>
          <p:nvPr/>
        </p:nvSpPr>
        <p:spPr>
          <a:xfrm>
            <a:off x="371177" y="1315391"/>
            <a:ext cx="3264794" cy="853823"/>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Times New Roman" panose="02020603050405020304" pitchFamily="18" charset="0"/>
                <a:cs typeface="Times New Roman" panose="02020603050405020304" pitchFamily="18" charset="0"/>
              </a:rPr>
              <a:t>Dữ</a:t>
            </a:r>
            <a:r>
              <a:rPr lang="en-US" sz="5199" dirty="0">
                <a:solidFill>
                  <a:srgbClr val="000000"/>
                </a:solidFill>
                <a:latin typeface="Times New Roman" panose="02020603050405020304" pitchFamily="18" charset="0"/>
                <a:cs typeface="Times New Roman" panose="02020603050405020304" pitchFamily="18" charset="0"/>
              </a:rPr>
              <a:t> liệu</a:t>
            </a:r>
          </a:p>
        </p:txBody>
      </p:sp>
      <p:sp>
        <p:nvSpPr>
          <p:cNvPr id="13" name="TextBox 13"/>
          <p:cNvSpPr txBox="1"/>
          <p:nvPr/>
        </p:nvSpPr>
        <p:spPr>
          <a:xfrm>
            <a:off x="990600" y="2769192"/>
            <a:ext cx="16470896" cy="411459"/>
          </a:xfrm>
          <a:prstGeom prst="rect">
            <a:avLst/>
          </a:prstGeom>
        </p:spPr>
        <p:txBody>
          <a:bodyPr wrap="square" lIns="0" tIns="0" rIns="0" bIns="0" rtlCol="0" anchor="t">
            <a:spAutoFit/>
          </a:bodyPr>
          <a:lstStyle/>
          <a:p>
            <a:pPr algn="just">
              <a:lnSpc>
                <a:spcPts val="3486"/>
              </a:lnSpc>
            </a:pPr>
            <a:r>
              <a:rPr lang="en-US" sz="2490" dirty="0" err="1">
                <a:solidFill>
                  <a:srgbClr val="000000"/>
                </a:solidFill>
                <a:latin typeface="Times New Roman" panose="02020603050405020304" pitchFamily="18" charset="0"/>
                <a:cs typeface="Times New Roman" panose="02020603050405020304" pitchFamily="18" charset="0"/>
              </a:rPr>
              <a:t>Bộ</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dữ</a:t>
            </a:r>
            <a:r>
              <a:rPr lang="en-US" sz="2490" dirty="0">
                <a:solidFill>
                  <a:srgbClr val="000000"/>
                </a:solidFill>
                <a:latin typeface="Times New Roman" panose="02020603050405020304" pitchFamily="18" charset="0"/>
                <a:cs typeface="Times New Roman" panose="02020603050405020304" pitchFamily="18" charset="0"/>
              </a:rPr>
              <a:t> liệu </a:t>
            </a:r>
            <a:r>
              <a:rPr lang="en-US" sz="2490" dirty="0" err="1">
                <a:solidFill>
                  <a:srgbClr val="000000"/>
                </a:solidFill>
                <a:latin typeface="Times New Roman" panose="02020603050405020304" pitchFamily="18" charset="0"/>
                <a:cs typeface="Times New Roman" panose="02020603050405020304" pitchFamily="18" charset="0"/>
              </a:rPr>
              <a:t>Movielens</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100K</a:t>
            </a:r>
            <a:r>
              <a:rPr lang="en-US" sz="2490" dirty="0">
                <a:solidFill>
                  <a:srgbClr val="000000"/>
                </a:solidFill>
                <a:latin typeface="Times New Roman" panose="02020603050405020304" pitchFamily="18" charset="0"/>
                <a:cs typeface="Times New Roman" panose="02020603050405020304" pitchFamily="18" charset="0"/>
              </a:rPr>
              <a:t> bao </a:t>
            </a:r>
            <a:r>
              <a:rPr lang="en-US" sz="2490" dirty="0" err="1">
                <a:solidFill>
                  <a:srgbClr val="000000"/>
                </a:solidFill>
                <a:latin typeface="Times New Roman" panose="02020603050405020304" pitchFamily="18" charset="0"/>
                <a:cs typeface="Times New Roman" panose="02020603050405020304" pitchFamily="18" charset="0"/>
              </a:rPr>
              <a:t>gồm</a:t>
            </a:r>
            <a:r>
              <a:rPr lang="en-US" sz="2490" dirty="0">
                <a:solidFill>
                  <a:srgbClr val="000000"/>
                </a:solidFill>
                <a:latin typeface="Times New Roman" panose="02020603050405020304" pitchFamily="18" charset="0"/>
                <a:cs typeface="Times New Roman" panose="02020603050405020304" pitchFamily="18" charset="0"/>
              </a:rPr>
              <a:t> 100.000 </a:t>
            </a:r>
            <a:r>
              <a:rPr lang="en-US" sz="2490" dirty="0" err="1">
                <a:solidFill>
                  <a:srgbClr val="000000"/>
                </a:solidFill>
                <a:latin typeface="Times New Roman" panose="02020603050405020304" pitchFamily="18" charset="0"/>
                <a:cs typeface="Times New Roman" panose="02020603050405020304" pitchFamily="18" charset="0"/>
              </a:rPr>
              <a:t>xếp</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hạng</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từ</a:t>
            </a:r>
            <a:r>
              <a:rPr lang="en-US" sz="2490" dirty="0">
                <a:solidFill>
                  <a:srgbClr val="000000"/>
                </a:solidFill>
                <a:latin typeface="Times New Roman" panose="02020603050405020304" pitchFamily="18" charset="0"/>
                <a:cs typeface="Times New Roman" panose="02020603050405020304" pitchFamily="18" charset="0"/>
              </a:rPr>
              <a:t> 943 </a:t>
            </a:r>
            <a:r>
              <a:rPr lang="en-US" sz="2490" dirty="0" err="1">
                <a:solidFill>
                  <a:srgbClr val="000000"/>
                </a:solidFill>
                <a:latin typeface="Times New Roman" panose="02020603050405020304" pitchFamily="18" charset="0"/>
                <a:cs typeface="Times New Roman" panose="02020603050405020304" pitchFamily="18" charset="0"/>
              </a:rPr>
              <a:t>người</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dùng</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cho</a:t>
            </a:r>
            <a:r>
              <a:rPr lang="en-US" sz="2490" dirty="0">
                <a:solidFill>
                  <a:srgbClr val="000000"/>
                </a:solidFill>
                <a:latin typeface="Times New Roman" panose="02020603050405020304" pitchFamily="18" charset="0"/>
                <a:cs typeface="Times New Roman" panose="02020603050405020304" pitchFamily="18" charset="0"/>
              </a:rPr>
              <a:t> 1682 </a:t>
            </a:r>
            <a:r>
              <a:rPr lang="en-US" sz="2490" dirty="0" err="1">
                <a:solidFill>
                  <a:srgbClr val="000000"/>
                </a:solidFill>
                <a:latin typeface="Times New Roman" panose="02020603050405020304" pitchFamily="18" charset="0"/>
                <a:cs typeface="Times New Roman" panose="02020603050405020304" pitchFamily="18" charset="0"/>
              </a:rPr>
              <a:t>bộ</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phim</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với</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mỗi</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xếp</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hạng</a:t>
            </a:r>
            <a:r>
              <a:rPr lang="en-US" sz="2490" dirty="0">
                <a:solidFill>
                  <a:srgbClr val="000000"/>
                </a:solidFill>
                <a:latin typeface="Times New Roman" panose="02020603050405020304" pitchFamily="18" charset="0"/>
                <a:cs typeface="Times New Roman" panose="02020603050405020304" pitchFamily="18" charset="0"/>
              </a:rPr>
              <a:t> </a:t>
            </a:r>
            <a:r>
              <a:rPr lang="en-US" sz="2490" dirty="0" err="1">
                <a:solidFill>
                  <a:srgbClr val="000000"/>
                </a:solidFill>
                <a:latin typeface="Times New Roman" panose="02020603050405020304" pitchFamily="18" charset="0"/>
                <a:cs typeface="Times New Roman" panose="02020603050405020304" pitchFamily="18" charset="0"/>
              </a:rPr>
              <a:t>từ</a:t>
            </a:r>
            <a:r>
              <a:rPr lang="en-US" sz="2490" dirty="0">
                <a:solidFill>
                  <a:srgbClr val="000000"/>
                </a:solidFill>
                <a:latin typeface="Times New Roman" panose="02020603050405020304" pitchFamily="18" charset="0"/>
                <a:cs typeface="Times New Roman" panose="02020603050405020304" pitchFamily="18" charset="0"/>
              </a:rPr>
              <a:t> 1 đến 5. </a:t>
            </a:r>
          </a:p>
        </p:txBody>
      </p:sp>
      <p:sp>
        <p:nvSpPr>
          <p:cNvPr id="14" name="TextBox 14"/>
          <p:cNvSpPr txBox="1"/>
          <p:nvPr/>
        </p:nvSpPr>
        <p:spPr>
          <a:xfrm>
            <a:off x="1044828" y="9407843"/>
            <a:ext cx="4536400" cy="563809"/>
          </a:xfrm>
          <a:prstGeom prst="rect">
            <a:avLst/>
          </a:prstGeom>
        </p:spPr>
        <p:txBody>
          <a:bodyPr lIns="0" tIns="0" rIns="0" bIns="0" rtlCol="0" anchor="t">
            <a:spAutoFit/>
          </a:bodyPr>
          <a:lstStyle/>
          <a:p>
            <a:pPr algn="ctr">
              <a:lnSpc>
                <a:spcPts val="4759"/>
              </a:lnSpc>
            </a:pPr>
            <a:r>
              <a:rPr lang="en-US" sz="3399" dirty="0" err="1">
                <a:solidFill>
                  <a:srgbClr val="000000"/>
                </a:solidFill>
                <a:latin typeface="Times New Roman" panose="02020603050405020304" pitchFamily="18" charset="0"/>
                <a:cs typeface="Times New Roman" panose="02020603050405020304" pitchFamily="18" charset="0"/>
              </a:rPr>
              <a:t>Dữ</a:t>
            </a:r>
            <a:r>
              <a:rPr lang="en-US" sz="3399" dirty="0">
                <a:solidFill>
                  <a:srgbClr val="000000"/>
                </a:solidFill>
                <a:latin typeface="Times New Roman" panose="02020603050405020304" pitchFamily="18" charset="0"/>
                <a:cs typeface="Times New Roman" panose="02020603050405020304" pitchFamily="18" charset="0"/>
              </a:rPr>
              <a:t> liệu </a:t>
            </a:r>
            <a:r>
              <a:rPr lang="en-US" sz="3399" dirty="0" err="1">
                <a:solidFill>
                  <a:srgbClr val="000000"/>
                </a:solidFill>
                <a:latin typeface="Times New Roman" panose="02020603050405020304" pitchFamily="18" charset="0"/>
                <a:cs typeface="Times New Roman" panose="02020603050405020304" pitchFamily="18" charset="0"/>
              </a:rPr>
              <a:t>phim</a:t>
            </a:r>
            <a:r>
              <a:rPr lang="en-US" sz="3399" dirty="0">
                <a:solidFill>
                  <a:srgbClr val="000000"/>
                </a:solidFill>
                <a:latin typeface="Times New Roman" panose="02020603050405020304" pitchFamily="18" charset="0"/>
                <a:cs typeface="Times New Roman" panose="02020603050405020304" pitchFamily="18" charset="0"/>
              </a:rPr>
              <a:t> file U-data</a:t>
            </a:r>
          </a:p>
        </p:txBody>
      </p:sp>
      <p:sp>
        <p:nvSpPr>
          <p:cNvPr id="15" name="TextBox 15"/>
          <p:cNvSpPr txBox="1"/>
          <p:nvPr/>
        </p:nvSpPr>
        <p:spPr>
          <a:xfrm>
            <a:off x="10668000" y="9454242"/>
            <a:ext cx="4511755" cy="563809"/>
          </a:xfrm>
          <a:prstGeom prst="rect">
            <a:avLst/>
          </a:prstGeom>
        </p:spPr>
        <p:txBody>
          <a:bodyPr lIns="0" tIns="0" rIns="0" bIns="0" rtlCol="0" anchor="t">
            <a:spAutoFit/>
          </a:bodyPr>
          <a:lstStyle/>
          <a:p>
            <a:pPr algn="ctr">
              <a:lnSpc>
                <a:spcPts val="4759"/>
              </a:lnSpc>
            </a:pPr>
            <a:r>
              <a:rPr lang="en-US" sz="3399" dirty="0" err="1">
                <a:solidFill>
                  <a:srgbClr val="000000"/>
                </a:solidFill>
                <a:latin typeface="Times New Roman" panose="02020603050405020304" pitchFamily="18" charset="0"/>
                <a:cs typeface="Times New Roman" panose="02020603050405020304" pitchFamily="18" charset="0"/>
              </a:rPr>
              <a:t>Dữ</a:t>
            </a:r>
            <a:r>
              <a:rPr lang="en-US" sz="3399" dirty="0">
                <a:solidFill>
                  <a:srgbClr val="000000"/>
                </a:solidFill>
                <a:latin typeface="Times New Roman" panose="02020603050405020304" pitchFamily="18" charset="0"/>
                <a:cs typeface="Times New Roman" panose="02020603050405020304" pitchFamily="18" charset="0"/>
              </a:rPr>
              <a:t> liệu </a:t>
            </a:r>
            <a:r>
              <a:rPr lang="en-US" sz="3399" dirty="0" err="1">
                <a:solidFill>
                  <a:srgbClr val="000000"/>
                </a:solidFill>
                <a:latin typeface="Times New Roman" panose="02020603050405020304" pitchFamily="18" charset="0"/>
                <a:cs typeface="Times New Roman" panose="02020603050405020304" pitchFamily="18" charset="0"/>
              </a:rPr>
              <a:t>phim</a:t>
            </a:r>
            <a:r>
              <a:rPr lang="en-US" sz="3399" dirty="0">
                <a:solidFill>
                  <a:srgbClr val="000000"/>
                </a:solidFill>
                <a:latin typeface="Times New Roman" panose="02020603050405020304" pitchFamily="18" charset="0"/>
                <a:cs typeface="Times New Roman" panose="02020603050405020304" pitchFamily="18" charset="0"/>
              </a:rPr>
              <a:t> file U-item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04800" y="1258204"/>
            <a:ext cx="17114053" cy="2238951"/>
          </a:xfrm>
          <a:custGeom>
            <a:avLst/>
            <a:gdLst/>
            <a:ahLst/>
            <a:cxnLst/>
            <a:rect l="l" t="t" r="r" b="b"/>
            <a:pathLst>
              <a:path w="5999270" h="784856">
                <a:moveTo>
                  <a:pt x="0" y="0"/>
                </a:moveTo>
                <a:lnTo>
                  <a:pt x="5999270" y="0"/>
                </a:lnTo>
                <a:lnTo>
                  <a:pt x="5999270" y="784856"/>
                </a:lnTo>
                <a:lnTo>
                  <a:pt x="0" y="784856"/>
                </a:lnTo>
                <a:close/>
              </a:path>
            </a:pathLst>
          </a:custGeom>
          <a:solidFill>
            <a:srgbClr val="FFFFFF"/>
          </a:solidFill>
        </p:spPr>
      </p:sp>
      <p:grpSp>
        <p:nvGrpSpPr>
          <p:cNvPr id="4" name="Group 4"/>
          <p:cNvGrpSpPr/>
          <p:nvPr/>
        </p:nvGrpSpPr>
        <p:grpSpPr>
          <a:xfrm>
            <a:off x="9908900" y="3235000"/>
            <a:ext cx="121908" cy="12190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6" name="Group 6"/>
          <p:cNvGrpSpPr/>
          <p:nvPr/>
        </p:nvGrpSpPr>
        <p:grpSpPr>
          <a:xfrm>
            <a:off x="10055579" y="7995212"/>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8" name="Freeform 8"/>
          <p:cNvSpPr/>
          <p:nvPr/>
        </p:nvSpPr>
        <p:spPr>
          <a:xfrm rot="-278358">
            <a:off x="13650847" y="9676686"/>
            <a:ext cx="5868613" cy="1845945"/>
          </a:xfrm>
          <a:custGeom>
            <a:avLst/>
            <a:gdLst/>
            <a:ahLst/>
            <a:cxnLst/>
            <a:rect l="l" t="t" r="r" b="b"/>
            <a:pathLst>
              <a:path w="5868613" h="1845945">
                <a:moveTo>
                  <a:pt x="0" y="0"/>
                </a:moveTo>
                <a:lnTo>
                  <a:pt x="5868613" y="0"/>
                </a:lnTo>
                <a:lnTo>
                  <a:pt x="5868613" y="1845946"/>
                </a:lnTo>
                <a:lnTo>
                  <a:pt x="0" y="18459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254694" y="300133"/>
            <a:ext cx="16737356" cy="1011367"/>
          </a:xfrm>
          <a:prstGeom prst="rect">
            <a:avLst/>
          </a:prstGeom>
        </p:spPr>
        <p:txBody>
          <a:bodyPr wrap="square" lIns="0" tIns="0" rIns="0" bIns="0" rtlCol="0" anchor="t">
            <a:spAutoFit/>
          </a:bodyPr>
          <a:lstStyle/>
          <a:p>
            <a:pPr algn="ctr">
              <a:lnSpc>
                <a:spcPts val="8364"/>
              </a:lnSpc>
            </a:pPr>
            <a:r>
              <a:rPr lang="en-US" sz="6970" dirty="0" err="1">
                <a:solidFill>
                  <a:srgbClr val="003EA8"/>
                </a:solidFill>
                <a:latin typeface="Times New Roman" panose="02020603050405020304" pitchFamily="18" charset="0"/>
                <a:cs typeface="Times New Roman" panose="02020603050405020304" pitchFamily="18" charset="0"/>
              </a:rPr>
              <a:t>XÂY</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DỰNG</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MÔ</a:t>
            </a:r>
            <a:r>
              <a:rPr lang="en-US" sz="6970" dirty="0">
                <a:solidFill>
                  <a:srgbClr val="003EA8"/>
                </a:solidFill>
                <a:latin typeface="Times New Roman" panose="02020603050405020304" pitchFamily="18" charset="0"/>
                <a:cs typeface="Times New Roman" panose="02020603050405020304" pitchFamily="18" charset="0"/>
              </a:rPr>
              <a:t> </a:t>
            </a:r>
            <a:r>
              <a:rPr lang="en-US" sz="6970" dirty="0" err="1">
                <a:solidFill>
                  <a:srgbClr val="003EA8"/>
                </a:solidFill>
                <a:latin typeface="Times New Roman" panose="02020603050405020304" pitchFamily="18" charset="0"/>
                <a:cs typeface="Times New Roman" panose="02020603050405020304" pitchFamily="18" charset="0"/>
              </a:rPr>
              <a:t>HÌNH</a:t>
            </a:r>
            <a:endParaRPr lang="en-US" sz="6970" dirty="0">
              <a:solidFill>
                <a:srgbClr val="003EA8"/>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0" y="2043033"/>
            <a:ext cx="6813021" cy="858377"/>
          </a:xfrm>
          <a:prstGeom prst="rect">
            <a:avLst/>
          </a:prstGeom>
        </p:spPr>
        <p:txBody>
          <a:bodyPr lIns="0" tIns="0" rIns="0" bIns="0" rtlCol="0" anchor="t">
            <a:spAutoFit/>
          </a:bodyPr>
          <a:lstStyle/>
          <a:p>
            <a:pPr algn="ctr">
              <a:lnSpc>
                <a:spcPts val="7279"/>
              </a:lnSpc>
            </a:pPr>
            <a:r>
              <a:rPr lang="en-US" sz="5199">
                <a:solidFill>
                  <a:srgbClr val="000000"/>
                </a:solidFill>
                <a:latin typeface="Times New Roman" panose="02020603050405020304" pitchFamily="18" charset="0"/>
                <a:cs typeface="Times New Roman" panose="02020603050405020304" pitchFamily="18" charset="0"/>
              </a:rPr>
              <a:t>Tiền xử lý dữ liệu</a:t>
            </a:r>
          </a:p>
        </p:txBody>
      </p:sp>
      <p:sp>
        <p:nvSpPr>
          <p:cNvPr id="11" name="Freeform 11"/>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2855894" y="4155264"/>
            <a:ext cx="1709582" cy="1045286"/>
          </a:xfrm>
          <a:prstGeom prst="rect">
            <a:avLst/>
          </a:prstGeom>
        </p:spPr>
        <p:txBody>
          <a:bodyPr wrap="square" lIns="0" tIns="0" rIns="0" bIns="0" rtlCol="0" anchor="t">
            <a:spAutoFit/>
          </a:bodyPr>
          <a:lstStyle/>
          <a:p>
            <a:pPr marL="0" lvl="0" indent="0" algn="ctr">
              <a:lnSpc>
                <a:spcPts val="7693"/>
              </a:lnSpc>
              <a:spcBef>
                <a:spcPct val="0"/>
              </a:spcBef>
            </a:pPr>
            <a:r>
              <a:rPr lang="en-US" sz="9000" dirty="0">
                <a:solidFill>
                  <a:srgbClr val="003EA8"/>
                </a:solidFill>
                <a:latin typeface="Times New Roman" panose="02020603050405020304" pitchFamily="18" charset="0"/>
                <a:cs typeface="Times New Roman" panose="02020603050405020304" pitchFamily="18" charset="0"/>
              </a:rPr>
              <a:t>01</a:t>
            </a:r>
          </a:p>
        </p:txBody>
      </p:sp>
      <p:sp>
        <p:nvSpPr>
          <p:cNvPr id="16" name="TextBox 16"/>
          <p:cNvSpPr txBox="1"/>
          <p:nvPr/>
        </p:nvSpPr>
        <p:spPr>
          <a:xfrm>
            <a:off x="6783593" y="4195677"/>
            <a:ext cx="1305836" cy="1045286"/>
          </a:xfrm>
          <a:prstGeom prst="rect">
            <a:avLst/>
          </a:prstGeom>
        </p:spPr>
        <p:txBody>
          <a:bodyPr lIns="0" tIns="0" rIns="0" bIns="0" rtlCol="0" anchor="t">
            <a:spAutoFit/>
          </a:bodyPr>
          <a:lstStyle/>
          <a:p>
            <a:pPr marL="0" lvl="0" indent="0" algn="ctr">
              <a:lnSpc>
                <a:spcPts val="7693"/>
              </a:lnSpc>
              <a:spcBef>
                <a:spcPct val="0"/>
              </a:spcBef>
            </a:pPr>
            <a:r>
              <a:rPr lang="en-US" sz="9000" dirty="0">
                <a:solidFill>
                  <a:srgbClr val="003EA8"/>
                </a:solidFill>
                <a:latin typeface="Times New Roman" panose="02020603050405020304" pitchFamily="18" charset="0"/>
                <a:cs typeface="Times New Roman" panose="02020603050405020304" pitchFamily="18" charset="0"/>
              </a:rPr>
              <a:t>02</a:t>
            </a:r>
          </a:p>
        </p:txBody>
      </p:sp>
      <p:sp>
        <p:nvSpPr>
          <p:cNvPr id="17" name="TextBox 17"/>
          <p:cNvSpPr txBox="1"/>
          <p:nvPr/>
        </p:nvSpPr>
        <p:spPr>
          <a:xfrm>
            <a:off x="10560909" y="4262843"/>
            <a:ext cx="1305836" cy="1045286"/>
          </a:xfrm>
          <a:prstGeom prst="rect">
            <a:avLst/>
          </a:prstGeom>
        </p:spPr>
        <p:txBody>
          <a:bodyPr lIns="0" tIns="0" rIns="0" bIns="0" rtlCol="0" anchor="t">
            <a:spAutoFit/>
          </a:bodyPr>
          <a:lstStyle/>
          <a:p>
            <a:pPr marL="0" lvl="0" indent="0" algn="ctr">
              <a:lnSpc>
                <a:spcPts val="7693"/>
              </a:lnSpc>
              <a:spcBef>
                <a:spcPct val="0"/>
              </a:spcBef>
            </a:pPr>
            <a:r>
              <a:rPr lang="en-US" sz="9000" dirty="0">
                <a:solidFill>
                  <a:srgbClr val="003EA8"/>
                </a:solidFill>
                <a:latin typeface="Times New Roman" panose="02020603050405020304" pitchFamily="18" charset="0"/>
                <a:cs typeface="Times New Roman" panose="02020603050405020304" pitchFamily="18" charset="0"/>
              </a:rPr>
              <a:t>03</a:t>
            </a:r>
          </a:p>
        </p:txBody>
      </p:sp>
      <p:sp>
        <p:nvSpPr>
          <p:cNvPr id="18" name="TextBox 18"/>
          <p:cNvSpPr txBox="1"/>
          <p:nvPr/>
        </p:nvSpPr>
        <p:spPr>
          <a:xfrm>
            <a:off x="14349389" y="4262843"/>
            <a:ext cx="1305836" cy="1045286"/>
          </a:xfrm>
          <a:prstGeom prst="rect">
            <a:avLst/>
          </a:prstGeom>
        </p:spPr>
        <p:txBody>
          <a:bodyPr lIns="0" tIns="0" rIns="0" bIns="0" rtlCol="0" anchor="t">
            <a:spAutoFit/>
          </a:bodyPr>
          <a:lstStyle/>
          <a:p>
            <a:pPr marL="0" lvl="0" indent="0" algn="ctr">
              <a:lnSpc>
                <a:spcPts val="7693"/>
              </a:lnSpc>
              <a:spcBef>
                <a:spcPct val="0"/>
              </a:spcBef>
            </a:pPr>
            <a:r>
              <a:rPr lang="en-US" sz="9000" dirty="0">
                <a:solidFill>
                  <a:srgbClr val="003EA8"/>
                </a:solidFill>
                <a:latin typeface="Times New Roman" panose="02020603050405020304" pitchFamily="18" charset="0"/>
                <a:cs typeface="Times New Roman" panose="02020603050405020304" pitchFamily="18" charset="0"/>
              </a:rPr>
              <a:t>04</a:t>
            </a:r>
          </a:p>
        </p:txBody>
      </p:sp>
      <p:sp>
        <p:nvSpPr>
          <p:cNvPr id="19" name="TextBox 19"/>
          <p:cNvSpPr txBox="1"/>
          <p:nvPr/>
        </p:nvSpPr>
        <p:spPr>
          <a:xfrm>
            <a:off x="5875755" y="5911799"/>
            <a:ext cx="3090392" cy="1818190"/>
          </a:xfrm>
          <a:prstGeom prst="rect">
            <a:avLst/>
          </a:prstGeom>
        </p:spPr>
        <p:txBody>
          <a:bodyPr lIns="0" tIns="0" rIns="0" bIns="0" rtlCol="0" anchor="t">
            <a:spAutoFit/>
          </a:bodyPr>
          <a:lstStyle/>
          <a:p>
            <a:pPr algn="ctr">
              <a:lnSpc>
                <a:spcPts val="4860"/>
              </a:lnSpc>
            </a:pPr>
            <a:r>
              <a:rPr lang="en-US" sz="3000" dirty="0" err="1">
                <a:solidFill>
                  <a:srgbClr val="000000"/>
                </a:solidFill>
                <a:latin typeface="Times New Roman" panose="02020603050405020304" pitchFamily="18" charset="0"/>
                <a:cs typeface="Times New Roman" panose="02020603050405020304" pitchFamily="18" charset="0"/>
              </a:rPr>
              <a:t>Thay</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thế</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các</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giá</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trị</a:t>
            </a:r>
            <a:r>
              <a:rPr lang="en-US" sz="3000" dirty="0">
                <a:solidFill>
                  <a:srgbClr val="000000"/>
                </a:solidFill>
                <a:latin typeface="Times New Roman" panose="02020603050405020304" pitchFamily="18" charset="0"/>
                <a:cs typeface="Times New Roman" panose="02020603050405020304" pitchFamily="18" charset="0"/>
              </a:rPr>
              <a:t> rating </a:t>
            </a:r>
            <a:r>
              <a:rPr lang="en-US" sz="3000" dirty="0" err="1">
                <a:solidFill>
                  <a:srgbClr val="000000"/>
                </a:solidFill>
                <a:latin typeface="Times New Roman" panose="02020603050405020304" pitchFamily="18" charset="0"/>
                <a:cs typeface="Times New Roman" panose="02020603050405020304" pitchFamily="18" charset="0"/>
              </a:rPr>
              <a:t>trống</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bằng</a:t>
            </a:r>
            <a:r>
              <a:rPr lang="en-US" sz="3000" dirty="0">
                <a:solidFill>
                  <a:srgbClr val="000000"/>
                </a:solidFill>
                <a:latin typeface="Times New Roman" panose="02020603050405020304" pitchFamily="18" charset="0"/>
                <a:cs typeface="Times New Roman" panose="02020603050405020304" pitchFamily="18" charset="0"/>
              </a:rPr>
              <a:t> 0</a:t>
            </a:r>
          </a:p>
          <a:p>
            <a:pPr algn="ctr">
              <a:lnSpc>
                <a:spcPts val="4860"/>
              </a:lnSpc>
            </a:pPr>
            <a:endParaRPr lang="en-US" sz="3000" dirty="0">
              <a:solidFill>
                <a:srgbClr val="000000"/>
              </a:solidFill>
              <a:latin typeface="Times New Roman" panose="02020603050405020304" pitchFamily="18" charset="0"/>
              <a:cs typeface="Times New Roman" panose="02020603050405020304" pitchFamily="18" charset="0"/>
            </a:endParaRPr>
          </a:p>
        </p:txBody>
      </p:sp>
      <p:sp>
        <p:nvSpPr>
          <p:cNvPr id="20" name="AutoShape 20"/>
          <p:cNvSpPr/>
          <p:nvPr/>
        </p:nvSpPr>
        <p:spPr>
          <a:xfrm flipV="1">
            <a:off x="12270492" y="4612367"/>
            <a:ext cx="1702780" cy="0"/>
          </a:xfrm>
          <a:prstGeom prst="line">
            <a:avLst/>
          </a:prstGeom>
          <a:ln w="47625" cap="rnd">
            <a:solidFill>
              <a:srgbClr val="003EA8"/>
            </a:solidFill>
            <a:prstDash val="sysDot"/>
            <a:headEnd type="none" w="sm" len="sm"/>
            <a:tailEnd type="none" w="sm" len="sm"/>
          </a:ln>
        </p:spPr>
      </p:sp>
      <p:sp>
        <p:nvSpPr>
          <p:cNvPr id="21" name="TextBox 21"/>
          <p:cNvSpPr txBox="1"/>
          <p:nvPr/>
        </p:nvSpPr>
        <p:spPr>
          <a:xfrm>
            <a:off x="13403145" y="5930969"/>
            <a:ext cx="3856155" cy="2446567"/>
          </a:xfrm>
          <a:prstGeom prst="rect">
            <a:avLst/>
          </a:prstGeom>
        </p:spPr>
        <p:txBody>
          <a:bodyPr wrap="square" lIns="0" tIns="0" rIns="0" bIns="0" rtlCol="0" anchor="t">
            <a:spAutoFit/>
          </a:bodyPr>
          <a:lstStyle/>
          <a:p>
            <a:pPr algn="ctr">
              <a:lnSpc>
                <a:spcPts val="4860"/>
              </a:lnSpc>
            </a:pPr>
            <a:r>
              <a:rPr lang="en-US" sz="3000" dirty="0">
                <a:solidFill>
                  <a:srgbClr val="000000"/>
                </a:solidFill>
                <a:latin typeface="Times New Roman" panose="02020603050405020304" pitchFamily="18" charset="0"/>
                <a:cs typeface="Times New Roman" panose="02020603050405020304" pitchFamily="18" charset="0"/>
              </a:rPr>
              <a:t>Tạo </a:t>
            </a:r>
            <a:r>
              <a:rPr lang="en-US" sz="3000" dirty="0" err="1">
                <a:solidFill>
                  <a:srgbClr val="000000"/>
                </a:solidFill>
                <a:latin typeface="Times New Roman" panose="02020603050405020304" pitchFamily="18" charset="0"/>
                <a:cs typeface="Times New Roman" panose="02020603050405020304" pitchFamily="18" charset="0"/>
              </a:rPr>
              <a:t>một</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từ</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điển</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với</a:t>
            </a:r>
            <a:r>
              <a:rPr lang="en-US" sz="3000" dirty="0">
                <a:solidFill>
                  <a:srgbClr val="000000"/>
                </a:solidFill>
                <a:latin typeface="Times New Roman" panose="02020603050405020304" pitchFamily="18" charset="0"/>
                <a:cs typeface="Times New Roman" panose="02020603050405020304" pitchFamily="18" charset="0"/>
              </a:rPr>
              <a:t> tên </a:t>
            </a:r>
            <a:r>
              <a:rPr lang="en-US" sz="3000" dirty="0" err="1">
                <a:solidFill>
                  <a:srgbClr val="000000"/>
                </a:solidFill>
                <a:latin typeface="Times New Roman" panose="02020603050405020304" pitchFamily="18" charset="0"/>
                <a:cs typeface="Times New Roman" panose="02020603050405020304" pitchFamily="18" charset="0"/>
              </a:rPr>
              <a:t>phim</a:t>
            </a:r>
            <a:r>
              <a:rPr lang="en-US" sz="3000" dirty="0">
                <a:solidFill>
                  <a:srgbClr val="000000"/>
                </a:solidFill>
                <a:latin typeface="Times New Roman" panose="02020603050405020304" pitchFamily="18" charset="0"/>
                <a:cs typeface="Times New Roman" panose="02020603050405020304" pitchFamily="18" charset="0"/>
              </a:rPr>
              <a:t> được </a:t>
            </a:r>
            <a:r>
              <a:rPr lang="en-US" sz="3000" dirty="0" err="1">
                <a:solidFill>
                  <a:srgbClr val="000000"/>
                </a:solidFill>
                <a:latin typeface="Times New Roman" panose="02020603050405020304" pitchFamily="18" charset="0"/>
                <a:cs typeface="Times New Roman" panose="02020603050405020304" pitchFamily="18" charset="0"/>
              </a:rPr>
              <a:t>chuyển</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đổi</a:t>
            </a:r>
            <a:r>
              <a:rPr lang="en-US" sz="3000" dirty="0">
                <a:solidFill>
                  <a:srgbClr val="000000"/>
                </a:solidFill>
                <a:latin typeface="Times New Roman" panose="02020603050405020304" pitchFamily="18" charset="0"/>
                <a:cs typeface="Times New Roman" panose="02020603050405020304" pitchFamily="18" charset="0"/>
              </a:rPr>
              <a:t> sang </a:t>
            </a:r>
            <a:r>
              <a:rPr lang="en-US" sz="3000" dirty="0" err="1">
                <a:solidFill>
                  <a:srgbClr val="000000"/>
                </a:solidFill>
                <a:latin typeface="Times New Roman" panose="02020603050405020304" pitchFamily="18" charset="0"/>
                <a:cs typeface="Times New Roman" panose="02020603050405020304" pitchFamily="18" charset="0"/>
              </a:rPr>
              <a:t>ký</a:t>
            </a:r>
            <a:r>
              <a:rPr lang="en-US" sz="3000" dirty="0">
                <a:solidFill>
                  <a:srgbClr val="000000"/>
                </a:solidFill>
                <a:latin typeface="Times New Roman" panose="02020603050405020304" pitchFamily="18" charset="0"/>
                <a:cs typeface="Times New Roman" panose="02020603050405020304" pitchFamily="18" charset="0"/>
              </a:rPr>
              <a:t> tự in </a:t>
            </a:r>
            <a:r>
              <a:rPr lang="en-US" sz="3000" dirty="0" err="1">
                <a:solidFill>
                  <a:srgbClr val="000000"/>
                </a:solidFill>
                <a:latin typeface="Times New Roman" panose="02020603050405020304" pitchFamily="18" charset="0"/>
                <a:cs typeface="Times New Roman" panose="02020603050405020304" pitchFamily="18" charset="0"/>
              </a:rPr>
              <a:t>thường</a:t>
            </a:r>
            <a:endParaRPr lang="en-US" sz="3000" dirty="0">
              <a:solidFill>
                <a:srgbClr val="000000"/>
              </a:solidFill>
              <a:latin typeface="Times New Roman" panose="02020603050405020304" pitchFamily="18" charset="0"/>
              <a:cs typeface="Times New Roman" panose="02020603050405020304" pitchFamily="18" charset="0"/>
            </a:endParaRPr>
          </a:p>
          <a:p>
            <a:pPr>
              <a:lnSpc>
                <a:spcPts val="4860"/>
              </a:lnSpc>
            </a:pPr>
            <a:endParaRPr lang="en-US" sz="3000" dirty="0">
              <a:solidFill>
                <a:srgbClr val="000000"/>
              </a:solidFill>
              <a:latin typeface="Times New Roman" panose="02020603050405020304" pitchFamily="18" charset="0"/>
              <a:cs typeface="Times New Roman" panose="02020603050405020304" pitchFamily="18" charset="0"/>
            </a:endParaRPr>
          </a:p>
        </p:txBody>
      </p:sp>
      <p:sp>
        <p:nvSpPr>
          <p:cNvPr id="22" name="TextBox 22"/>
          <p:cNvSpPr txBox="1"/>
          <p:nvPr/>
        </p:nvSpPr>
        <p:spPr>
          <a:xfrm>
            <a:off x="9623372" y="5930969"/>
            <a:ext cx="3121512" cy="1802130"/>
          </a:xfrm>
          <a:prstGeom prst="rect">
            <a:avLst/>
          </a:prstGeom>
        </p:spPr>
        <p:txBody>
          <a:bodyPr lIns="0" tIns="0" rIns="0" bIns="0" rtlCol="0" anchor="t">
            <a:spAutoFit/>
          </a:bodyPr>
          <a:lstStyle/>
          <a:p>
            <a:pPr algn="ctr">
              <a:lnSpc>
                <a:spcPts val="4860"/>
              </a:lnSpc>
            </a:pPr>
            <a:r>
              <a:rPr lang="en-US" sz="3000" dirty="0" err="1">
                <a:solidFill>
                  <a:srgbClr val="000000"/>
                </a:solidFill>
                <a:latin typeface="Times New Roman" panose="02020603050405020304" pitchFamily="18" charset="0"/>
                <a:cs typeface="Times New Roman" panose="02020603050405020304" pitchFamily="18" charset="0"/>
              </a:rPr>
              <a:t>Chuyển</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đổi</a:t>
            </a:r>
            <a:r>
              <a:rPr lang="en-US" sz="3000" dirty="0">
                <a:solidFill>
                  <a:srgbClr val="000000"/>
                </a:solidFill>
                <a:latin typeface="Times New Roman" panose="02020603050405020304" pitchFamily="18" charset="0"/>
                <a:cs typeface="Times New Roman" panose="02020603050405020304" pitchFamily="18" charset="0"/>
              </a:rPr>
              <a:t> ma </a:t>
            </a:r>
            <a:r>
              <a:rPr lang="en-US" sz="3000" dirty="0" err="1">
                <a:solidFill>
                  <a:srgbClr val="000000"/>
                </a:solidFill>
                <a:latin typeface="Times New Roman" panose="02020603050405020304" pitchFamily="18" charset="0"/>
                <a:cs typeface="Times New Roman" panose="02020603050405020304" pitchFamily="18" charset="0"/>
              </a:rPr>
              <a:t>trận</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thành</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dạng</a:t>
            </a:r>
            <a:r>
              <a:rPr lang="en-US" sz="3000" dirty="0">
                <a:solidFill>
                  <a:srgbClr val="000000"/>
                </a:solidFill>
                <a:latin typeface="Times New Roman" panose="02020603050405020304" pitchFamily="18" charset="0"/>
                <a:cs typeface="Times New Roman" panose="02020603050405020304" pitchFamily="18" charset="0"/>
              </a:rPr>
              <a:t> ma </a:t>
            </a:r>
            <a:r>
              <a:rPr lang="en-US" sz="3000" dirty="0" err="1">
                <a:solidFill>
                  <a:srgbClr val="000000"/>
                </a:solidFill>
                <a:latin typeface="Times New Roman" panose="02020603050405020304" pitchFamily="18" charset="0"/>
                <a:cs typeface="Times New Roman" panose="02020603050405020304" pitchFamily="18" charset="0"/>
              </a:rPr>
              <a:t>trận</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thưa</a:t>
            </a:r>
            <a:r>
              <a:rPr lang="en-US" sz="3000" dirty="0">
                <a:solidFill>
                  <a:srgbClr val="000000"/>
                </a:solidFill>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cs typeface="Times New Roman" panose="02020603050405020304" pitchFamily="18" charset="0"/>
              </a:rPr>
              <a:t>thớt</a:t>
            </a:r>
            <a:endParaRPr lang="en-US" sz="3000" dirty="0">
              <a:solidFill>
                <a:srgbClr val="000000"/>
              </a:solidFill>
              <a:latin typeface="Times New Roman" panose="02020603050405020304" pitchFamily="18" charset="0"/>
              <a:cs typeface="Times New Roman" panose="02020603050405020304" pitchFamily="18" charset="0"/>
            </a:endParaRPr>
          </a:p>
        </p:txBody>
      </p:sp>
      <p:sp>
        <p:nvSpPr>
          <p:cNvPr id="23" name="AutoShape 23"/>
          <p:cNvSpPr/>
          <p:nvPr/>
        </p:nvSpPr>
        <p:spPr>
          <a:xfrm flipV="1">
            <a:off x="8454383" y="4612367"/>
            <a:ext cx="1702780" cy="0"/>
          </a:xfrm>
          <a:prstGeom prst="line">
            <a:avLst/>
          </a:prstGeom>
          <a:ln w="47625" cap="rnd">
            <a:solidFill>
              <a:srgbClr val="003EA8"/>
            </a:solidFill>
            <a:prstDash val="sysDot"/>
            <a:headEnd type="none" w="sm" len="sm"/>
            <a:tailEnd type="none" w="sm" len="sm"/>
          </a:ln>
        </p:spPr>
      </p:sp>
      <p:sp>
        <p:nvSpPr>
          <p:cNvPr id="24" name="AutoShape 24"/>
          <p:cNvSpPr/>
          <p:nvPr/>
        </p:nvSpPr>
        <p:spPr>
          <a:xfrm flipV="1">
            <a:off x="4675646" y="4545201"/>
            <a:ext cx="1702780" cy="0"/>
          </a:xfrm>
          <a:prstGeom prst="line">
            <a:avLst/>
          </a:prstGeom>
          <a:ln w="47625" cap="rnd">
            <a:solidFill>
              <a:srgbClr val="003EA8"/>
            </a:solidFill>
            <a:prstDash val="sysDot"/>
            <a:headEnd type="none" w="sm" len="sm"/>
            <a:tailEnd type="none" w="sm" len="sm"/>
          </a:ln>
        </p:spPr>
      </p:sp>
      <p:sp>
        <p:nvSpPr>
          <p:cNvPr id="25" name="TextBox 25"/>
          <p:cNvSpPr txBox="1"/>
          <p:nvPr/>
        </p:nvSpPr>
        <p:spPr>
          <a:xfrm>
            <a:off x="2095597" y="5911799"/>
            <a:ext cx="2905398" cy="1192530"/>
          </a:xfrm>
          <a:prstGeom prst="rect">
            <a:avLst/>
          </a:prstGeom>
        </p:spPr>
        <p:txBody>
          <a:bodyPr lIns="0" tIns="0" rIns="0" bIns="0" rtlCol="0" anchor="t">
            <a:spAutoFit/>
          </a:bodyPr>
          <a:lstStyle/>
          <a:p>
            <a:pPr algn="ctr">
              <a:lnSpc>
                <a:spcPts val="4860"/>
              </a:lnSpc>
            </a:pPr>
            <a:r>
              <a:rPr lang="en-US" sz="3000" dirty="0">
                <a:solidFill>
                  <a:srgbClr val="000000"/>
                </a:solidFill>
                <a:latin typeface="Times New Roman" panose="02020603050405020304" pitchFamily="18" charset="0"/>
                <a:cs typeface="Times New Roman" panose="02020603050405020304" pitchFamily="18" charset="0"/>
              </a:rPr>
              <a:t>Hợp </a:t>
            </a:r>
            <a:r>
              <a:rPr lang="en-US" sz="3000" dirty="0" err="1">
                <a:solidFill>
                  <a:srgbClr val="000000"/>
                </a:solidFill>
                <a:latin typeface="Times New Roman" panose="02020603050405020304" pitchFamily="18" charset="0"/>
                <a:cs typeface="Times New Roman" panose="02020603050405020304" pitchFamily="18" charset="0"/>
              </a:rPr>
              <a:t>nhất</a:t>
            </a:r>
            <a:r>
              <a:rPr lang="en-US" sz="3000" dirty="0">
                <a:solidFill>
                  <a:srgbClr val="000000"/>
                </a:solidFill>
                <a:latin typeface="Times New Roman" panose="02020603050405020304" pitchFamily="18" charset="0"/>
                <a:cs typeface="Times New Roman" panose="02020603050405020304" pitchFamily="18" charset="0"/>
              </a:rPr>
              <a:t> 2 file </a:t>
            </a:r>
            <a:r>
              <a:rPr lang="en-US" sz="3000" dirty="0" err="1">
                <a:solidFill>
                  <a:srgbClr val="000000"/>
                </a:solidFill>
                <a:latin typeface="Times New Roman" panose="02020603050405020304" pitchFamily="18" charset="0"/>
                <a:cs typeface="Times New Roman" panose="02020603050405020304" pitchFamily="18" charset="0"/>
              </a:rPr>
              <a:t>dữ</a:t>
            </a:r>
            <a:r>
              <a:rPr lang="en-US" sz="3000" dirty="0">
                <a:solidFill>
                  <a:srgbClr val="000000"/>
                </a:solidFill>
                <a:latin typeface="Times New Roman" panose="02020603050405020304" pitchFamily="18" charset="0"/>
                <a:cs typeface="Times New Roman" panose="02020603050405020304" pitchFamily="18" charset="0"/>
              </a:rPr>
              <a:t>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TotalTime>
  <Words>2572</Words>
  <Application>Microsoft Office PowerPoint</Application>
  <PresentationFormat>Custom</PresentationFormat>
  <Paragraphs>161</Paragraphs>
  <Slides>19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Google Sans</vt:lpstr>
      <vt:lpstr>Lato</vt:lpstr>
      <vt:lpstr>Noto Sans Vietnamese</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tốt nghiệp</dc:title>
  <cp:lastModifiedBy>Nuu VuThi</cp:lastModifiedBy>
  <cp:revision>10</cp:revision>
  <dcterms:created xsi:type="dcterms:W3CDTF">2006-08-16T00:00:00Z</dcterms:created>
  <dcterms:modified xsi:type="dcterms:W3CDTF">2024-02-02T03:59:13Z</dcterms:modified>
  <dc:identifier>DAFQuKssFuE</dc:identifier>
</cp:coreProperties>
</file>